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5" r:id="rId3"/>
    <p:sldId id="264" r:id="rId4"/>
    <p:sldId id="257" r:id="rId5"/>
    <p:sldId id="258" r:id="rId6"/>
    <p:sldId id="259" r:id="rId7"/>
    <p:sldId id="262" r:id="rId8"/>
    <p:sldId id="269" r:id="rId9"/>
    <p:sldId id="263" r:id="rId10"/>
    <p:sldId id="266" r:id="rId11"/>
    <p:sldId id="267" r:id="rId12"/>
    <p:sldId id="268" r:id="rId13"/>
    <p:sldId id="273" r:id="rId14"/>
    <p:sldId id="282" r:id="rId15"/>
    <p:sldId id="283" r:id="rId16"/>
    <p:sldId id="270" r:id="rId17"/>
    <p:sldId id="274" r:id="rId18"/>
    <p:sldId id="275" r:id="rId19"/>
    <p:sldId id="272" r:id="rId20"/>
    <p:sldId id="271" r:id="rId21"/>
    <p:sldId id="281" r:id="rId22"/>
    <p:sldId id="276" r:id="rId23"/>
    <p:sldId id="280" r:id="rId24"/>
    <p:sldId id="277" r:id="rId25"/>
    <p:sldId id="279" r:id="rId26"/>
    <p:sldId id="278" r:id="rId2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959" autoAdjust="0"/>
    <p:restoredTop sz="94660"/>
  </p:normalViewPr>
  <p:slideViewPr>
    <p:cSldViewPr snapToGrid="0">
      <p:cViewPr varScale="1">
        <p:scale>
          <a:sx n="70" d="100"/>
          <a:sy n="70" d="100"/>
        </p:scale>
        <p:origin x="498"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86AB1FC-EE16-4168-8C59-6EF267CD39E8}" type="datetimeFigureOut">
              <a:rPr lang="en-US" smtClean="0"/>
              <a:t>2/19/2016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E8631-9726-45D0-9DCF-4BBD9CA04CAD}" type="slidenum">
              <a:rPr lang="en-US" smtClean="0"/>
              <a:t>‹#›</a:t>
            </a:fld>
            <a:endParaRPr lang="en-US"/>
          </a:p>
        </p:txBody>
      </p:sp>
    </p:spTree>
    <p:extLst>
      <p:ext uri="{BB962C8B-B14F-4D97-AF65-F5344CB8AC3E}">
        <p14:creationId xmlns:p14="http://schemas.microsoft.com/office/powerpoint/2010/main" val="41390783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86AB1FC-EE16-4168-8C59-6EF267CD39E8}" type="datetimeFigureOut">
              <a:rPr lang="en-US" smtClean="0"/>
              <a:t>2/19/2016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E8631-9726-45D0-9DCF-4BBD9CA04CAD}" type="slidenum">
              <a:rPr lang="en-US" smtClean="0"/>
              <a:t>‹#›</a:t>
            </a:fld>
            <a:endParaRPr lang="en-US"/>
          </a:p>
        </p:txBody>
      </p:sp>
    </p:spTree>
    <p:extLst>
      <p:ext uri="{BB962C8B-B14F-4D97-AF65-F5344CB8AC3E}">
        <p14:creationId xmlns:p14="http://schemas.microsoft.com/office/powerpoint/2010/main" val="2354014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86AB1FC-EE16-4168-8C59-6EF267CD39E8}" type="datetimeFigureOut">
              <a:rPr lang="en-US" smtClean="0"/>
              <a:t>2/19/2016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E8631-9726-45D0-9DCF-4BBD9CA04CAD}" type="slidenum">
              <a:rPr lang="en-US" smtClean="0"/>
              <a:t>‹#›</a:t>
            </a:fld>
            <a:endParaRPr lang="en-US"/>
          </a:p>
        </p:txBody>
      </p:sp>
    </p:spTree>
    <p:extLst>
      <p:ext uri="{BB962C8B-B14F-4D97-AF65-F5344CB8AC3E}">
        <p14:creationId xmlns:p14="http://schemas.microsoft.com/office/powerpoint/2010/main" val="41710622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86AB1FC-EE16-4168-8C59-6EF267CD39E8}" type="datetimeFigureOut">
              <a:rPr lang="en-US" smtClean="0"/>
              <a:t>2/19/2016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E8631-9726-45D0-9DCF-4BBD9CA04CAD}" type="slidenum">
              <a:rPr lang="en-US" smtClean="0"/>
              <a:t>‹#›</a:t>
            </a:fld>
            <a:endParaRPr lang="en-US"/>
          </a:p>
        </p:txBody>
      </p:sp>
    </p:spTree>
    <p:extLst>
      <p:ext uri="{BB962C8B-B14F-4D97-AF65-F5344CB8AC3E}">
        <p14:creationId xmlns:p14="http://schemas.microsoft.com/office/powerpoint/2010/main" val="32671800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86AB1FC-EE16-4168-8C59-6EF267CD39E8}" type="datetimeFigureOut">
              <a:rPr lang="en-US" smtClean="0"/>
              <a:t>2/19/2016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E8631-9726-45D0-9DCF-4BBD9CA04CAD}" type="slidenum">
              <a:rPr lang="en-US" smtClean="0"/>
              <a:t>‹#›</a:t>
            </a:fld>
            <a:endParaRPr lang="en-US"/>
          </a:p>
        </p:txBody>
      </p:sp>
    </p:spTree>
    <p:extLst>
      <p:ext uri="{BB962C8B-B14F-4D97-AF65-F5344CB8AC3E}">
        <p14:creationId xmlns:p14="http://schemas.microsoft.com/office/powerpoint/2010/main" val="22907395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86AB1FC-EE16-4168-8C59-6EF267CD39E8}" type="datetimeFigureOut">
              <a:rPr lang="en-US" smtClean="0"/>
              <a:t>2/19/2016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E8631-9726-45D0-9DCF-4BBD9CA04CAD}" type="slidenum">
              <a:rPr lang="en-US" smtClean="0"/>
              <a:t>‹#›</a:t>
            </a:fld>
            <a:endParaRPr lang="en-US"/>
          </a:p>
        </p:txBody>
      </p:sp>
    </p:spTree>
    <p:extLst>
      <p:ext uri="{BB962C8B-B14F-4D97-AF65-F5344CB8AC3E}">
        <p14:creationId xmlns:p14="http://schemas.microsoft.com/office/powerpoint/2010/main" val="31944876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86AB1FC-EE16-4168-8C59-6EF267CD39E8}" type="datetimeFigureOut">
              <a:rPr lang="en-US" smtClean="0"/>
              <a:t>2/19/2016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82E8631-9726-45D0-9DCF-4BBD9CA04CAD}" type="slidenum">
              <a:rPr lang="en-US" smtClean="0"/>
              <a:t>‹#›</a:t>
            </a:fld>
            <a:endParaRPr lang="en-US"/>
          </a:p>
        </p:txBody>
      </p:sp>
    </p:spTree>
    <p:extLst>
      <p:ext uri="{BB962C8B-B14F-4D97-AF65-F5344CB8AC3E}">
        <p14:creationId xmlns:p14="http://schemas.microsoft.com/office/powerpoint/2010/main" val="1686750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86AB1FC-EE16-4168-8C59-6EF267CD39E8}" type="datetimeFigureOut">
              <a:rPr lang="en-US" smtClean="0"/>
              <a:t>2/19/2016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82E8631-9726-45D0-9DCF-4BBD9CA04CAD}" type="slidenum">
              <a:rPr lang="en-US" smtClean="0"/>
              <a:t>‹#›</a:t>
            </a:fld>
            <a:endParaRPr lang="en-US"/>
          </a:p>
        </p:txBody>
      </p:sp>
    </p:spTree>
    <p:extLst>
      <p:ext uri="{BB962C8B-B14F-4D97-AF65-F5344CB8AC3E}">
        <p14:creationId xmlns:p14="http://schemas.microsoft.com/office/powerpoint/2010/main" val="5630258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86AB1FC-EE16-4168-8C59-6EF267CD39E8}" type="datetimeFigureOut">
              <a:rPr lang="en-US" smtClean="0"/>
              <a:t>2/19/2016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82E8631-9726-45D0-9DCF-4BBD9CA04CAD}" type="slidenum">
              <a:rPr lang="en-US" smtClean="0"/>
              <a:t>‹#›</a:t>
            </a:fld>
            <a:endParaRPr lang="en-US"/>
          </a:p>
        </p:txBody>
      </p:sp>
    </p:spTree>
    <p:extLst>
      <p:ext uri="{BB962C8B-B14F-4D97-AF65-F5344CB8AC3E}">
        <p14:creationId xmlns:p14="http://schemas.microsoft.com/office/powerpoint/2010/main" val="2715353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86AB1FC-EE16-4168-8C59-6EF267CD39E8}" type="datetimeFigureOut">
              <a:rPr lang="en-US" smtClean="0"/>
              <a:t>2/19/2016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E8631-9726-45D0-9DCF-4BBD9CA04CAD}" type="slidenum">
              <a:rPr lang="en-US" smtClean="0"/>
              <a:t>‹#›</a:t>
            </a:fld>
            <a:endParaRPr lang="en-US"/>
          </a:p>
        </p:txBody>
      </p:sp>
    </p:spTree>
    <p:extLst>
      <p:ext uri="{BB962C8B-B14F-4D97-AF65-F5344CB8AC3E}">
        <p14:creationId xmlns:p14="http://schemas.microsoft.com/office/powerpoint/2010/main" val="33468876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86AB1FC-EE16-4168-8C59-6EF267CD39E8}" type="datetimeFigureOut">
              <a:rPr lang="en-US" smtClean="0"/>
              <a:t>2/19/2016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E8631-9726-45D0-9DCF-4BBD9CA04CAD}" type="slidenum">
              <a:rPr lang="en-US" smtClean="0"/>
              <a:t>‹#›</a:t>
            </a:fld>
            <a:endParaRPr lang="en-US"/>
          </a:p>
        </p:txBody>
      </p:sp>
    </p:spTree>
    <p:extLst>
      <p:ext uri="{BB962C8B-B14F-4D97-AF65-F5344CB8AC3E}">
        <p14:creationId xmlns:p14="http://schemas.microsoft.com/office/powerpoint/2010/main" val="15175171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86AB1FC-EE16-4168-8C59-6EF267CD39E8}" type="datetimeFigureOut">
              <a:rPr lang="en-US" smtClean="0"/>
              <a:t>2/19/2016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82E8631-9726-45D0-9DCF-4BBD9CA04CAD}" type="slidenum">
              <a:rPr lang="en-US" smtClean="0"/>
              <a:t>‹#›</a:t>
            </a:fld>
            <a:endParaRPr lang="en-US"/>
          </a:p>
        </p:txBody>
      </p:sp>
    </p:spTree>
    <p:extLst>
      <p:ext uri="{BB962C8B-B14F-4D97-AF65-F5344CB8AC3E}">
        <p14:creationId xmlns:p14="http://schemas.microsoft.com/office/powerpoint/2010/main" val="358081199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gi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1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xml"/><Relationship Id="rId5" Type="http://schemas.openxmlformats.org/officeDocument/2006/relationships/image" Target="../media/image15.png"/><Relationship Id="rId4" Type="http://schemas.openxmlformats.org/officeDocument/2006/relationships/image" Target="../media/image14.png"/></Relationships>
</file>

<file path=ppt/slides/_rels/slide2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png"/><Relationship Id="rId1" Type="http://schemas.openxmlformats.org/officeDocument/2006/relationships/slideLayout" Target="../slideLayouts/slideLayout1.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2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slideLayout" Target="../slideLayouts/slideLayout1.xml"/><Relationship Id="rId1" Type="http://schemas.openxmlformats.org/officeDocument/2006/relationships/video" Target="https://www.youtube.com/embed/qIMGuSZbmFI" TargetMode="Externa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30629" y="646331"/>
            <a:ext cx="11930742" cy="6001643"/>
          </a:xfrm>
          <a:prstGeom prst="rect">
            <a:avLst/>
          </a:prstGeom>
          <a:noFill/>
        </p:spPr>
        <p:txBody>
          <a:bodyPr wrap="square" rtlCol="0">
            <a:spAutoFit/>
          </a:bodyPr>
          <a:lstStyle/>
          <a:p>
            <a:pPr marL="914400" indent="-914400">
              <a:buAutoNum type="arabicPeriod"/>
            </a:pPr>
            <a:r>
              <a:rPr lang="fr-FR" sz="4800" dirty="0" smtClean="0"/>
              <a:t>Tristan _____ les cheveux bruns.</a:t>
            </a:r>
          </a:p>
          <a:p>
            <a:pPr marL="2743200" lvl="4" indent="-914400">
              <a:buAutoNum type="alphaLcPeriod"/>
            </a:pPr>
            <a:r>
              <a:rPr lang="fr-FR" sz="4800" dirty="0" smtClean="0"/>
              <a:t>a          b.  est</a:t>
            </a:r>
          </a:p>
          <a:p>
            <a:pPr lvl="4"/>
            <a:endParaRPr lang="fr-FR" sz="4800" dirty="0" smtClean="0"/>
          </a:p>
          <a:p>
            <a:pPr marL="914400" indent="-914400">
              <a:buAutoNum type="arabicPeriod"/>
            </a:pPr>
            <a:r>
              <a:rPr lang="fr-FR" sz="4800" dirty="0" smtClean="0"/>
              <a:t>Julie____ blonde et sportive.</a:t>
            </a:r>
          </a:p>
          <a:p>
            <a:pPr lvl="1"/>
            <a:r>
              <a:rPr lang="fr-FR" sz="4800" dirty="0" smtClean="0"/>
              <a:t>		a.  a          b.  est</a:t>
            </a:r>
          </a:p>
          <a:p>
            <a:pPr lvl="1"/>
            <a:endParaRPr lang="fr-FR" sz="4800" dirty="0" smtClean="0"/>
          </a:p>
          <a:p>
            <a:pPr marL="914400" indent="-914400">
              <a:buAutoNum type="arabicPeriod"/>
            </a:pPr>
            <a:r>
              <a:rPr lang="fr-FR" sz="4800" dirty="0" smtClean="0"/>
              <a:t>Chloé____ les cheveux longs et bruns.</a:t>
            </a:r>
          </a:p>
          <a:p>
            <a:pPr lvl="1"/>
            <a:r>
              <a:rPr lang="fr-FR" sz="4800" dirty="0"/>
              <a:t>	</a:t>
            </a:r>
            <a:r>
              <a:rPr lang="fr-FR" sz="4800" dirty="0" smtClean="0"/>
              <a:t>	a.  a          b.  est</a:t>
            </a:r>
          </a:p>
        </p:txBody>
      </p:sp>
      <p:sp>
        <p:nvSpPr>
          <p:cNvPr id="7" name="TextBox 6"/>
          <p:cNvSpPr txBox="1"/>
          <p:nvPr/>
        </p:nvSpPr>
        <p:spPr>
          <a:xfrm>
            <a:off x="0" y="0"/>
            <a:ext cx="12192000" cy="646331"/>
          </a:xfrm>
          <a:prstGeom prst="rect">
            <a:avLst/>
          </a:prstGeom>
          <a:noFill/>
        </p:spPr>
        <p:txBody>
          <a:bodyPr wrap="square" rtlCol="0">
            <a:spAutoFit/>
          </a:bodyPr>
          <a:lstStyle/>
          <a:p>
            <a:pPr algn="just"/>
            <a:r>
              <a:rPr lang="en-US" sz="3600" dirty="0" smtClean="0">
                <a:latin typeface="Tekton Pro Cond" panose="020F0606020208020904" pitchFamily="34" charset="0"/>
              </a:rPr>
              <a:t>Fill in the blank with the correct verb.</a:t>
            </a:r>
            <a:endParaRPr lang="en-US" sz="3600" dirty="0">
              <a:latin typeface="Tekton Pro Cond" panose="020F0606020208020904" pitchFamily="34" charset="0"/>
            </a:endParaRPr>
          </a:p>
        </p:txBody>
      </p:sp>
    </p:spTree>
    <p:extLst>
      <p:ext uri="{BB962C8B-B14F-4D97-AF65-F5344CB8AC3E}">
        <p14:creationId xmlns:p14="http://schemas.microsoft.com/office/powerpoint/2010/main" val="45428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261258" y="1551216"/>
            <a:ext cx="11805556" cy="830997"/>
          </a:xfrm>
          <a:prstGeom prst="rect">
            <a:avLst/>
          </a:prstGeom>
          <a:noFill/>
        </p:spPr>
        <p:txBody>
          <a:bodyPr wrap="square" rtlCol="0">
            <a:spAutoFit/>
          </a:bodyPr>
          <a:lstStyle/>
          <a:p>
            <a:r>
              <a:rPr lang="fr-FR" sz="4800" dirty="0" smtClean="0"/>
              <a:t>Qu’est-ce que tu penses de Taylor Swift ?</a:t>
            </a:r>
            <a:endParaRPr lang="fr-FR" sz="4800" dirty="0"/>
          </a:p>
        </p:txBody>
      </p:sp>
      <p:sp>
        <p:nvSpPr>
          <p:cNvPr id="5" name="TextBox 4"/>
          <p:cNvSpPr txBox="1"/>
          <p:nvPr/>
        </p:nvSpPr>
        <p:spPr>
          <a:xfrm>
            <a:off x="0" y="0"/>
            <a:ext cx="12192000" cy="646331"/>
          </a:xfrm>
          <a:prstGeom prst="rect">
            <a:avLst/>
          </a:prstGeom>
          <a:noFill/>
        </p:spPr>
        <p:txBody>
          <a:bodyPr wrap="square" rtlCol="0">
            <a:spAutoFit/>
          </a:bodyPr>
          <a:lstStyle/>
          <a:p>
            <a:pPr algn="just"/>
            <a:r>
              <a:rPr lang="en-US" sz="3600" dirty="0" smtClean="0">
                <a:latin typeface="Tekton Pro Cond" panose="020F0606020208020904" pitchFamily="34" charset="0"/>
              </a:rPr>
              <a:t>(</a:t>
            </a:r>
            <a:r>
              <a:rPr lang="en-US" sz="3600" dirty="0" err="1" smtClean="0">
                <a:latin typeface="Tekton Pro Cond" panose="020F0606020208020904" pitchFamily="34" charset="0"/>
              </a:rPr>
              <a:t>Penser</a:t>
            </a:r>
            <a:r>
              <a:rPr lang="en-US" sz="3600" dirty="0" smtClean="0">
                <a:latin typeface="Tekton Pro Cond" panose="020F0606020208020904" pitchFamily="34" charset="0"/>
              </a:rPr>
              <a:t> = to think)</a:t>
            </a:r>
            <a:endParaRPr lang="en-US" sz="3600" dirty="0">
              <a:latin typeface="Tekton Pro Cond" panose="020F0606020208020904" pitchFamily="34" charset="0"/>
            </a:endParaRPr>
          </a:p>
        </p:txBody>
      </p:sp>
      <p:sp>
        <p:nvSpPr>
          <p:cNvPr id="4" name="TextBox 3"/>
          <p:cNvSpPr txBox="1"/>
          <p:nvPr/>
        </p:nvSpPr>
        <p:spPr>
          <a:xfrm>
            <a:off x="2251881" y="4151194"/>
            <a:ext cx="10297236" cy="830997"/>
          </a:xfrm>
          <a:prstGeom prst="rect">
            <a:avLst/>
          </a:prstGeom>
          <a:noFill/>
        </p:spPr>
        <p:txBody>
          <a:bodyPr wrap="square" rtlCol="0">
            <a:spAutoFit/>
          </a:bodyPr>
          <a:lstStyle/>
          <a:p>
            <a:pPr algn="just"/>
            <a:r>
              <a:rPr lang="en-US" sz="4800" dirty="0" smtClean="0">
                <a:latin typeface="Tekton Pro Cond" panose="020F0606020208020904" pitchFamily="34" charset="0"/>
              </a:rPr>
              <a:t>A mon </a:t>
            </a:r>
            <a:r>
              <a:rPr lang="en-US" sz="4800" dirty="0" err="1" smtClean="0">
                <a:latin typeface="Tekton Pro Cond" panose="020F0606020208020904" pitchFamily="34" charset="0"/>
              </a:rPr>
              <a:t>avis</a:t>
            </a:r>
            <a:r>
              <a:rPr lang="en-US" sz="4800" dirty="0" smtClean="0">
                <a:latin typeface="Tekton Pro Cond" panose="020F0606020208020904" pitchFamily="34" charset="0"/>
              </a:rPr>
              <a:t>…	(in my opinion)</a:t>
            </a:r>
            <a:endParaRPr lang="en-US" sz="4800" dirty="0">
              <a:latin typeface="Tekton Pro Cond" panose="020F0606020208020904" pitchFamily="34" charset="0"/>
            </a:endParaRPr>
          </a:p>
        </p:txBody>
      </p:sp>
    </p:spTree>
    <p:extLst>
      <p:ext uri="{BB962C8B-B14F-4D97-AF65-F5344CB8AC3E}">
        <p14:creationId xmlns:p14="http://schemas.microsoft.com/office/powerpoint/2010/main" val="33771778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261258" y="1551216"/>
            <a:ext cx="11805556" cy="830997"/>
          </a:xfrm>
          <a:prstGeom prst="rect">
            <a:avLst/>
          </a:prstGeom>
          <a:noFill/>
        </p:spPr>
        <p:txBody>
          <a:bodyPr wrap="square" rtlCol="0">
            <a:spAutoFit/>
          </a:bodyPr>
          <a:lstStyle/>
          <a:p>
            <a:r>
              <a:rPr lang="fr-FR" sz="4800" dirty="0" smtClean="0"/>
              <a:t>Qu’est-ce que tu penses de ton prof de maths?</a:t>
            </a:r>
            <a:endParaRPr lang="fr-FR" sz="4800" dirty="0"/>
          </a:p>
        </p:txBody>
      </p:sp>
      <p:sp>
        <p:nvSpPr>
          <p:cNvPr id="5" name="TextBox 4"/>
          <p:cNvSpPr txBox="1"/>
          <p:nvPr/>
        </p:nvSpPr>
        <p:spPr>
          <a:xfrm>
            <a:off x="0" y="0"/>
            <a:ext cx="12192000" cy="646331"/>
          </a:xfrm>
          <a:prstGeom prst="rect">
            <a:avLst/>
          </a:prstGeom>
          <a:noFill/>
        </p:spPr>
        <p:txBody>
          <a:bodyPr wrap="square" rtlCol="0">
            <a:spAutoFit/>
          </a:bodyPr>
          <a:lstStyle/>
          <a:p>
            <a:pPr algn="just"/>
            <a:r>
              <a:rPr lang="en-US" sz="3600" dirty="0" smtClean="0">
                <a:latin typeface="Tekton Pro Cond" panose="020F0606020208020904" pitchFamily="34" charset="0"/>
              </a:rPr>
              <a:t>(</a:t>
            </a:r>
            <a:r>
              <a:rPr lang="en-US" sz="3600" dirty="0" err="1" smtClean="0">
                <a:latin typeface="Tekton Pro Cond" panose="020F0606020208020904" pitchFamily="34" charset="0"/>
              </a:rPr>
              <a:t>Penser</a:t>
            </a:r>
            <a:r>
              <a:rPr lang="en-US" sz="3600" dirty="0" smtClean="0">
                <a:latin typeface="Tekton Pro Cond" panose="020F0606020208020904" pitchFamily="34" charset="0"/>
              </a:rPr>
              <a:t> = to think)</a:t>
            </a:r>
            <a:endParaRPr lang="en-US" sz="3600" dirty="0">
              <a:latin typeface="Tekton Pro Cond" panose="020F0606020208020904" pitchFamily="34" charset="0"/>
            </a:endParaRPr>
          </a:p>
        </p:txBody>
      </p:sp>
      <p:sp>
        <p:nvSpPr>
          <p:cNvPr id="4" name="TextBox 3"/>
          <p:cNvSpPr txBox="1"/>
          <p:nvPr/>
        </p:nvSpPr>
        <p:spPr>
          <a:xfrm>
            <a:off x="2251881" y="4151194"/>
            <a:ext cx="10297236" cy="830997"/>
          </a:xfrm>
          <a:prstGeom prst="rect">
            <a:avLst/>
          </a:prstGeom>
          <a:noFill/>
        </p:spPr>
        <p:txBody>
          <a:bodyPr wrap="square" rtlCol="0">
            <a:spAutoFit/>
          </a:bodyPr>
          <a:lstStyle/>
          <a:p>
            <a:pPr algn="just"/>
            <a:r>
              <a:rPr lang="en-US" sz="4800" dirty="0" smtClean="0">
                <a:latin typeface="Tekton Pro Cond" panose="020F0606020208020904" pitchFamily="34" charset="0"/>
              </a:rPr>
              <a:t>A mon </a:t>
            </a:r>
            <a:r>
              <a:rPr lang="en-US" sz="4800" dirty="0" err="1" smtClean="0">
                <a:latin typeface="Tekton Pro Cond" panose="020F0606020208020904" pitchFamily="34" charset="0"/>
              </a:rPr>
              <a:t>avis</a:t>
            </a:r>
            <a:r>
              <a:rPr lang="en-US" sz="4800" dirty="0" smtClean="0">
                <a:latin typeface="Tekton Pro Cond" panose="020F0606020208020904" pitchFamily="34" charset="0"/>
              </a:rPr>
              <a:t>…	(in my opinion)</a:t>
            </a:r>
            <a:endParaRPr lang="en-US" sz="4800" dirty="0">
              <a:latin typeface="Tekton Pro Cond" panose="020F0606020208020904" pitchFamily="34" charset="0"/>
            </a:endParaRPr>
          </a:p>
        </p:txBody>
      </p:sp>
    </p:spTree>
    <p:extLst>
      <p:ext uri="{BB962C8B-B14F-4D97-AF65-F5344CB8AC3E}">
        <p14:creationId xmlns:p14="http://schemas.microsoft.com/office/powerpoint/2010/main" val="7659544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261258" y="1551216"/>
            <a:ext cx="11805556" cy="1569660"/>
          </a:xfrm>
          <a:prstGeom prst="rect">
            <a:avLst/>
          </a:prstGeom>
          <a:noFill/>
        </p:spPr>
        <p:txBody>
          <a:bodyPr wrap="square" rtlCol="0">
            <a:spAutoFit/>
          </a:bodyPr>
          <a:lstStyle/>
          <a:p>
            <a:r>
              <a:rPr lang="fr-FR" sz="4800" dirty="0" smtClean="0"/>
              <a:t>Qu’est-ce que tu penses de ton prof de science?</a:t>
            </a:r>
            <a:endParaRPr lang="fr-FR" sz="4800" dirty="0"/>
          </a:p>
        </p:txBody>
      </p:sp>
      <p:sp>
        <p:nvSpPr>
          <p:cNvPr id="5" name="TextBox 4"/>
          <p:cNvSpPr txBox="1"/>
          <p:nvPr/>
        </p:nvSpPr>
        <p:spPr>
          <a:xfrm>
            <a:off x="0" y="0"/>
            <a:ext cx="12192000" cy="646331"/>
          </a:xfrm>
          <a:prstGeom prst="rect">
            <a:avLst/>
          </a:prstGeom>
          <a:noFill/>
        </p:spPr>
        <p:txBody>
          <a:bodyPr wrap="square" rtlCol="0">
            <a:spAutoFit/>
          </a:bodyPr>
          <a:lstStyle/>
          <a:p>
            <a:pPr algn="just"/>
            <a:r>
              <a:rPr lang="en-US" sz="3600" dirty="0" smtClean="0">
                <a:latin typeface="Tekton Pro Cond" panose="020F0606020208020904" pitchFamily="34" charset="0"/>
              </a:rPr>
              <a:t>(</a:t>
            </a:r>
            <a:r>
              <a:rPr lang="en-US" sz="3600" dirty="0" err="1" smtClean="0">
                <a:latin typeface="Tekton Pro Cond" panose="020F0606020208020904" pitchFamily="34" charset="0"/>
              </a:rPr>
              <a:t>Penser</a:t>
            </a:r>
            <a:r>
              <a:rPr lang="en-US" sz="3600" dirty="0" smtClean="0">
                <a:latin typeface="Tekton Pro Cond" panose="020F0606020208020904" pitchFamily="34" charset="0"/>
              </a:rPr>
              <a:t> = to think)</a:t>
            </a:r>
            <a:endParaRPr lang="en-US" sz="3600" dirty="0">
              <a:latin typeface="Tekton Pro Cond" panose="020F0606020208020904" pitchFamily="34" charset="0"/>
            </a:endParaRPr>
          </a:p>
        </p:txBody>
      </p:sp>
      <p:sp>
        <p:nvSpPr>
          <p:cNvPr id="4" name="TextBox 3"/>
          <p:cNvSpPr txBox="1"/>
          <p:nvPr/>
        </p:nvSpPr>
        <p:spPr>
          <a:xfrm>
            <a:off x="2251881" y="4151194"/>
            <a:ext cx="10297236" cy="830997"/>
          </a:xfrm>
          <a:prstGeom prst="rect">
            <a:avLst/>
          </a:prstGeom>
          <a:noFill/>
        </p:spPr>
        <p:txBody>
          <a:bodyPr wrap="square" rtlCol="0">
            <a:spAutoFit/>
          </a:bodyPr>
          <a:lstStyle/>
          <a:p>
            <a:pPr algn="just"/>
            <a:r>
              <a:rPr lang="en-US" sz="4800" dirty="0" smtClean="0">
                <a:latin typeface="Tekton Pro Cond" panose="020F0606020208020904" pitchFamily="34" charset="0"/>
              </a:rPr>
              <a:t>A mon </a:t>
            </a:r>
            <a:r>
              <a:rPr lang="en-US" sz="4800" dirty="0" err="1" smtClean="0">
                <a:latin typeface="Tekton Pro Cond" panose="020F0606020208020904" pitchFamily="34" charset="0"/>
              </a:rPr>
              <a:t>avis</a:t>
            </a:r>
            <a:r>
              <a:rPr lang="en-US" sz="4800" dirty="0" smtClean="0">
                <a:latin typeface="Tekton Pro Cond" panose="020F0606020208020904" pitchFamily="34" charset="0"/>
              </a:rPr>
              <a:t>…	(in my opinion)</a:t>
            </a:r>
            <a:endParaRPr lang="en-US" sz="4800" dirty="0">
              <a:latin typeface="Tekton Pro Cond" panose="020F0606020208020904" pitchFamily="34" charset="0"/>
            </a:endParaRPr>
          </a:p>
        </p:txBody>
      </p:sp>
    </p:spTree>
    <p:extLst>
      <p:ext uri="{BB962C8B-B14F-4D97-AF65-F5344CB8AC3E}">
        <p14:creationId xmlns:p14="http://schemas.microsoft.com/office/powerpoint/2010/main" val="25627927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0" y="0"/>
            <a:ext cx="12192000" cy="1754326"/>
          </a:xfrm>
          <a:prstGeom prst="rect">
            <a:avLst/>
          </a:prstGeom>
          <a:noFill/>
        </p:spPr>
        <p:txBody>
          <a:bodyPr wrap="square" rtlCol="0">
            <a:spAutoFit/>
          </a:bodyPr>
          <a:lstStyle/>
          <a:p>
            <a:pPr algn="just"/>
            <a:r>
              <a:rPr lang="en-US" sz="3600" dirty="0" smtClean="0">
                <a:latin typeface="Tekton Pro Cond" panose="020F0606020208020904" pitchFamily="34" charset="0"/>
              </a:rPr>
              <a:t>Journal</a:t>
            </a:r>
          </a:p>
          <a:p>
            <a:pPr algn="just"/>
            <a:r>
              <a:rPr lang="en-US" sz="3600" dirty="0" err="1" smtClean="0">
                <a:latin typeface="Tekton Pro Cond" panose="020F0606020208020904" pitchFamily="34" charset="0"/>
              </a:rPr>
              <a:t>Objectif</a:t>
            </a:r>
            <a:r>
              <a:rPr lang="en-US" sz="3600" dirty="0" smtClean="0">
                <a:latin typeface="Tekton Pro Cond" panose="020F0606020208020904" pitchFamily="34" charset="0"/>
              </a:rPr>
              <a:t>: Describe someone in the class, including both facts and opinions about him/her</a:t>
            </a:r>
            <a:endParaRPr lang="en-US" sz="3600" dirty="0">
              <a:latin typeface="Tekton Pro Cond" panose="020F0606020208020904" pitchFamily="34" charset="0"/>
            </a:endParaRPr>
          </a:p>
        </p:txBody>
      </p:sp>
      <p:sp>
        <p:nvSpPr>
          <p:cNvPr id="4" name="TextBox 3"/>
          <p:cNvSpPr txBox="1"/>
          <p:nvPr/>
        </p:nvSpPr>
        <p:spPr>
          <a:xfrm>
            <a:off x="613581" y="2493844"/>
            <a:ext cx="10297236" cy="2308324"/>
          </a:xfrm>
          <a:prstGeom prst="rect">
            <a:avLst/>
          </a:prstGeom>
          <a:noFill/>
        </p:spPr>
        <p:txBody>
          <a:bodyPr wrap="square" rtlCol="0">
            <a:spAutoFit/>
          </a:bodyPr>
          <a:lstStyle/>
          <a:p>
            <a:pPr algn="just"/>
            <a:r>
              <a:rPr lang="en-US" sz="4800" dirty="0" smtClean="0">
                <a:latin typeface="Tekton Pro Cond" panose="020F0606020208020904" pitchFamily="34" charset="0"/>
              </a:rPr>
              <a:t>A mon </a:t>
            </a:r>
            <a:r>
              <a:rPr lang="en-US" sz="4800" dirty="0" err="1" smtClean="0">
                <a:latin typeface="Tekton Pro Cond" panose="020F0606020208020904" pitchFamily="34" charset="0"/>
              </a:rPr>
              <a:t>avis</a:t>
            </a:r>
            <a:r>
              <a:rPr lang="en-US" sz="4800" dirty="0" smtClean="0">
                <a:latin typeface="Tekton Pro Cond" panose="020F0606020208020904" pitchFamily="34" charset="0"/>
              </a:rPr>
              <a:t>…	(in my opinion)</a:t>
            </a:r>
          </a:p>
          <a:p>
            <a:pPr algn="just"/>
            <a:r>
              <a:rPr lang="en-US" sz="4800" dirty="0" smtClean="0">
                <a:latin typeface="Tekton Pro Cond" panose="020F0606020208020904" pitchFamily="34" charset="0"/>
              </a:rPr>
              <a:t>Il </a:t>
            </a:r>
            <a:r>
              <a:rPr lang="en-US" sz="4800" dirty="0" err="1" smtClean="0">
                <a:latin typeface="Tekton Pro Cond" panose="020F0606020208020904" pitchFamily="34" charset="0"/>
              </a:rPr>
              <a:t>est</a:t>
            </a:r>
            <a:r>
              <a:rPr lang="en-US" sz="4800" dirty="0" smtClean="0">
                <a:latin typeface="Tekton Pro Cond" panose="020F0606020208020904" pitchFamily="34" charset="0"/>
              </a:rPr>
              <a:t>…</a:t>
            </a:r>
          </a:p>
          <a:p>
            <a:pPr algn="just"/>
            <a:r>
              <a:rPr lang="en-US" sz="4800" dirty="0" smtClean="0">
                <a:latin typeface="Tekton Pro Cond" panose="020F0606020208020904" pitchFamily="34" charset="0"/>
              </a:rPr>
              <a:t>Il a…</a:t>
            </a:r>
            <a:endParaRPr lang="en-US" sz="4800" dirty="0">
              <a:latin typeface="Tekton Pro Cond" panose="020F0606020208020904" pitchFamily="34" charset="0"/>
            </a:endParaRPr>
          </a:p>
        </p:txBody>
      </p:sp>
    </p:spTree>
    <p:extLst>
      <p:ext uri="{BB962C8B-B14F-4D97-AF65-F5344CB8AC3E}">
        <p14:creationId xmlns:p14="http://schemas.microsoft.com/office/powerpoint/2010/main" val="355696209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386444" y="171114"/>
            <a:ext cx="11805556" cy="5078313"/>
          </a:xfrm>
          <a:prstGeom prst="rect">
            <a:avLst/>
          </a:prstGeom>
          <a:noFill/>
        </p:spPr>
        <p:txBody>
          <a:bodyPr wrap="square" rtlCol="0">
            <a:spAutoFit/>
          </a:bodyPr>
          <a:lstStyle/>
          <a:p>
            <a:pPr>
              <a:lnSpc>
                <a:spcPct val="150000"/>
              </a:lnSpc>
            </a:pPr>
            <a:r>
              <a:rPr lang="fr-FR" sz="7200" dirty="0" smtClean="0"/>
              <a:t>Levez-vous!</a:t>
            </a:r>
          </a:p>
          <a:p>
            <a:pPr>
              <a:lnSpc>
                <a:spcPct val="150000"/>
              </a:lnSpc>
            </a:pPr>
            <a:endParaRPr lang="fr-FR" sz="7200" dirty="0" smtClean="0"/>
          </a:p>
          <a:p>
            <a:pPr>
              <a:lnSpc>
                <a:spcPct val="150000"/>
              </a:lnSpc>
            </a:pPr>
            <a:r>
              <a:rPr lang="fr-FR" sz="7200" dirty="0" smtClean="0"/>
              <a:t>Levez la main!</a:t>
            </a:r>
          </a:p>
        </p:txBody>
      </p:sp>
    </p:spTree>
    <p:extLst>
      <p:ext uri="{BB962C8B-B14F-4D97-AF65-F5344CB8AC3E}">
        <p14:creationId xmlns:p14="http://schemas.microsoft.com/office/powerpoint/2010/main" val="253029805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557502" y="994397"/>
            <a:ext cx="2144755" cy="2705315"/>
          </a:xfrm>
          <a:prstGeom prst="rect">
            <a:avLst/>
          </a:prstGeom>
        </p:spPr>
      </p:pic>
      <p:sp>
        <p:nvSpPr>
          <p:cNvPr id="9" name="TextBox 8"/>
          <p:cNvSpPr txBox="1"/>
          <p:nvPr/>
        </p:nvSpPr>
        <p:spPr>
          <a:xfrm>
            <a:off x="0" y="-212844"/>
            <a:ext cx="11805556" cy="1582549"/>
          </a:xfrm>
          <a:prstGeom prst="rect">
            <a:avLst/>
          </a:prstGeom>
          <a:noFill/>
        </p:spPr>
        <p:txBody>
          <a:bodyPr wrap="square" rtlCol="0">
            <a:spAutoFit/>
          </a:bodyPr>
          <a:lstStyle/>
          <a:p>
            <a:pPr>
              <a:lnSpc>
                <a:spcPct val="150000"/>
              </a:lnSpc>
            </a:pPr>
            <a:r>
              <a:rPr lang="fr-FR" sz="7200" dirty="0" smtClean="0"/>
              <a:t>Mettez la main sur…</a:t>
            </a:r>
            <a:endParaRPr lang="fr-FR" sz="7200" dirty="0" smtClean="0"/>
          </a:p>
        </p:txBody>
      </p:sp>
      <p:sp>
        <p:nvSpPr>
          <p:cNvPr id="3" name="TextBox 2"/>
          <p:cNvSpPr txBox="1"/>
          <p:nvPr/>
        </p:nvSpPr>
        <p:spPr>
          <a:xfrm>
            <a:off x="224946" y="3014147"/>
            <a:ext cx="11805556" cy="1338828"/>
          </a:xfrm>
          <a:prstGeom prst="rect">
            <a:avLst/>
          </a:prstGeom>
          <a:noFill/>
        </p:spPr>
        <p:txBody>
          <a:bodyPr wrap="square" rtlCol="0">
            <a:spAutoFit/>
          </a:bodyPr>
          <a:lstStyle/>
          <a:p>
            <a:pPr>
              <a:lnSpc>
                <a:spcPct val="150000"/>
              </a:lnSpc>
            </a:pPr>
            <a:r>
              <a:rPr lang="fr-FR" sz="5400" dirty="0" smtClean="0"/>
              <a:t>La tête					Le nez</a:t>
            </a:r>
          </a:p>
        </p:txBody>
      </p:sp>
      <p:sp>
        <p:nvSpPr>
          <p:cNvPr id="4" name="TextBox 3"/>
          <p:cNvSpPr txBox="1"/>
          <p:nvPr/>
        </p:nvSpPr>
        <p:spPr>
          <a:xfrm>
            <a:off x="224946" y="5484642"/>
            <a:ext cx="11805556" cy="1338828"/>
          </a:xfrm>
          <a:prstGeom prst="rect">
            <a:avLst/>
          </a:prstGeom>
          <a:noFill/>
        </p:spPr>
        <p:txBody>
          <a:bodyPr wrap="square" rtlCol="0">
            <a:spAutoFit/>
          </a:bodyPr>
          <a:lstStyle/>
          <a:p>
            <a:pPr>
              <a:lnSpc>
                <a:spcPct val="150000"/>
              </a:lnSpc>
            </a:pPr>
            <a:r>
              <a:rPr lang="fr-FR" sz="5400" dirty="0" smtClean="0"/>
              <a:t>Les oreilles				Le cœur </a:t>
            </a:r>
          </a:p>
        </p:txBody>
      </p:sp>
      <p:pic>
        <p:nvPicPr>
          <p:cNvPr id="5" name="Picture 4"/>
          <p:cNvPicPr>
            <a:picLocks noChangeAspect="1"/>
          </p:cNvPicPr>
          <p:nvPr/>
        </p:nvPicPr>
        <p:blipFill>
          <a:blip r:embed="rId3"/>
          <a:stretch>
            <a:fillRect/>
          </a:stretch>
        </p:blipFill>
        <p:spPr>
          <a:xfrm>
            <a:off x="6973438" y="1369705"/>
            <a:ext cx="3137109" cy="2089719"/>
          </a:xfrm>
          <a:prstGeom prst="rect">
            <a:avLst/>
          </a:prstGeom>
        </p:spPr>
      </p:pic>
      <p:pic>
        <p:nvPicPr>
          <p:cNvPr id="2050" name="Picture 2" descr="http://www.profileusedunet.com/wp-content/uploads/2011/07/coeur.gi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36959" y="4069452"/>
            <a:ext cx="2143267" cy="200499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rotWithShape="1">
          <a:blip r:embed="rId5"/>
          <a:srcRect l="11311" r="16269"/>
          <a:stretch/>
        </p:blipFill>
        <p:spPr>
          <a:xfrm>
            <a:off x="557502" y="4146076"/>
            <a:ext cx="2579428" cy="1778082"/>
          </a:xfrm>
          <a:prstGeom prst="rect">
            <a:avLst/>
          </a:prstGeom>
        </p:spPr>
      </p:pic>
    </p:spTree>
    <p:extLst>
      <p:ext uri="{BB962C8B-B14F-4D97-AF65-F5344CB8AC3E}">
        <p14:creationId xmlns:p14="http://schemas.microsoft.com/office/powerpoint/2010/main" val="427809235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386444" y="171114"/>
            <a:ext cx="11805556" cy="5632311"/>
          </a:xfrm>
          <a:prstGeom prst="rect">
            <a:avLst/>
          </a:prstGeom>
          <a:noFill/>
        </p:spPr>
        <p:txBody>
          <a:bodyPr wrap="square" rtlCol="0">
            <a:spAutoFit/>
          </a:bodyPr>
          <a:lstStyle/>
          <a:p>
            <a:r>
              <a:rPr lang="fr-FR" sz="7200" dirty="0" smtClean="0"/>
              <a:t>Qui a faim ?</a:t>
            </a:r>
          </a:p>
          <a:p>
            <a:endParaRPr lang="fr-FR" sz="7200" dirty="0"/>
          </a:p>
          <a:p>
            <a:r>
              <a:rPr lang="fr-FR" sz="7200" dirty="0" smtClean="0"/>
              <a:t>Qui a sommeil ?</a:t>
            </a:r>
          </a:p>
          <a:p>
            <a:endParaRPr lang="fr-FR" sz="7200" dirty="0"/>
          </a:p>
          <a:p>
            <a:r>
              <a:rPr lang="fr-FR" sz="7200" dirty="0" smtClean="0"/>
              <a:t>Qui a soif ?</a:t>
            </a:r>
            <a:endParaRPr lang="fr-FR" sz="7200" dirty="0"/>
          </a:p>
        </p:txBody>
      </p:sp>
    </p:spTree>
    <p:extLst>
      <p:ext uri="{BB962C8B-B14F-4D97-AF65-F5344CB8AC3E}">
        <p14:creationId xmlns:p14="http://schemas.microsoft.com/office/powerpoint/2010/main" val="64527307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0" y="2571750"/>
            <a:ext cx="11805556" cy="1015663"/>
          </a:xfrm>
          <a:prstGeom prst="rect">
            <a:avLst/>
          </a:prstGeom>
          <a:noFill/>
        </p:spPr>
        <p:txBody>
          <a:bodyPr wrap="square" rtlCol="0">
            <a:spAutoFit/>
          </a:bodyPr>
          <a:lstStyle/>
          <a:p>
            <a:r>
              <a:rPr lang="fr-FR" sz="6000" dirty="0" smtClean="0"/>
              <a:t>Il a faim.  Il veut manger.</a:t>
            </a:r>
          </a:p>
        </p:txBody>
      </p:sp>
      <p:sp>
        <p:nvSpPr>
          <p:cNvPr id="3" name="TextBox 2"/>
          <p:cNvSpPr txBox="1"/>
          <p:nvPr/>
        </p:nvSpPr>
        <p:spPr>
          <a:xfrm>
            <a:off x="47625" y="5842337"/>
            <a:ext cx="11805556" cy="1015663"/>
          </a:xfrm>
          <a:prstGeom prst="rect">
            <a:avLst/>
          </a:prstGeom>
          <a:noFill/>
        </p:spPr>
        <p:txBody>
          <a:bodyPr wrap="square" rtlCol="0">
            <a:spAutoFit/>
          </a:bodyPr>
          <a:lstStyle/>
          <a:p>
            <a:r>
              <a:rPr lang="fr-FR" sz="6000" dirty="0" smtClean="0"/>
              <a:t>Il a soif.  Il veut boire.</a:t>
            </a:r>
          </a:p>
        </p:txBody>
      </p:sp>
      <p:pic>
        <p:nvPicPr>
          <p:cNvPr id="2" name="Picture 1"/>
          <p:cNvPicPr>
            <a:picLocks noChangeAspect="1"/>
          </p:cNvPicPr>
          <p:nvPr/>
        </p:nvPicPr>
        <p:blipFill>
          <a:blip r:embed="rId2"/>
          <a:stretch>
            <a:fillRect/>
          </a:stretch>
        </p:blipFill>
        <p:spPr>
          <a:xfrm>
            <a:off x="0" y="0"/>
            <a:ext cx="6381750" cy="2571750"/>
          </a:xfrm>
          <a:prstGeom prst="rect">
            <a:avLst/>
          </a:prstGeom>
        </p:spPr>
      </p:pic>
      <p:pic>
        <p:nvPicPr>
          <p:cNvPr id="4" name="Picture 3"/>
          <p:cNvPicPr>
            <a:picLocks noChangeAspect="1"/>
          </p:cNvPicPr>
          <p:nvPr/>
        </p:nvPicPr>
        <p:blipFill rotWithShape="1">
          <a:blip r:embed="rId3"/>
          <a:srcRect l="11321" t="11198" r="2928" b="10156"/>
          <a:stretch/>
        </p:blipFill>
        <p:spPr>
          <a:xfrm>
            <a:off x="1447799" y="3586668"/>
            <a:ext cx="2816701" cy="2480012"/>
          </a:xfrm>
          <a:prstGeom prst="rect">
            <a:avLst/>
          </a:prstGeom>
        </p:spPr>
      </p:pic>
    </p:spTree>
    <p:extLst>
      <p:ext uri="{BB962C8B-B14F-4D97-AF65-F5344CB8AC3E}">
        <p14:creationId xmlns:p14="http://schemas.microsoft.com/office/powerpoint/2010/main" val="397780947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742950" y="4581525"/>
            <a:ext cx="11805556" cy="1015663"/>
          </a:xfrm>
          <a:prstGeom prst="rect">
            <a:avLst/>
          </a:prstGeom>
          <a:noFill/>
        </p:spPr>
        <p:txBody>
          <a:bodyPr wrap="square" rtlCol="0">
            <a:spAutoFit/>
          </a:bodyPr>
          <a:lstStyle/>
          <a:p>
            <a:r>
              <a:rPr lang="fr-FR" sz="6000" dirty="0" smtClean="0"/>
              <a:t>Elle a _______. Elle veut _________.</a:t>
            </a:r>
          </a:p>
        </p:txBody>
      </p:sp>
      <p:pic>
        <p:nvPicPr>
          <p:cNvPr id="5" name="Picture 4"/>
          <p:cNvPicPr>
            <a:picLocks noChangeAspect="1"/>
          </p:cNvPicPr>
          <p:nvPr/>
        </p:nvPicPr>
        <p:blipFill>
          <a:blip r:embed="rId2"/>
          <a:stretch>
            <a:fillRect/>
          </a:stretch>
        </p:blipFill>
        <p:spPr>
          <a:xfrm>
            <a:off x="3400425" y="438150"/>
            <a:ext cx="3810000" cy="3810000"/>
          </a:xfrm>
          <a:prstGeom prst="rect">
            <a:avLst/>
          </a:prstGeom>
        </p:spPr>
      </p:pic>
    </p:spTree>
    <p:extLst>
      <p:ext uri="{BB962C8B-B14F-4D97-AF65-F5344CB8AC3E}">
        <p14:creationId xmlns:p14="http://schemas.microsoft.com/office/powerpoint/2010/main" val="181206916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http://blog.fitnext.com/wp-content/uploads/2014/05/iStock_000011224182Small-824x464.jpg"/>
          <p:cNvPicPr>
            <a:picLocks noChangeAspect="1" noChangeArrowheads="1"/>
          </p:cNvPicPr>
          <p:nvPr/>
        </p:nvPicPr>
        <p:blipFill rotWithShape="1">
          <a:blip r:embed="rId2">
            <a:extLst>
              <a:ext uri="{28A0092B-C50C-407E-A947-70E740481C1C}">
                <a14:useLocalDpi xmlns:a14="http://schemas.microsoft.com/office/drawing/2010/main" val="0"/>
              </a:ext>
            </a:extLst>
          </a:blip>
          <a:srcRect t="7812"/>
          <a:stretch/>
        </p:blipFill>
        <p:spPr bwMode="auto">
          <a:xfrm>
            <a:off x="6578220" y="0"/>
            <a:ext cx="5274623" cy="2738164"/>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a:blip r:embed="rId3"/>
          <a:stretch>
            <a:fillRect/>
          </a:stretch>
        </p:blipFill>
        <p:spPr>
          <a:xfrm>
            <a:off x="354842" y="3321052"/>
            <a:ext cx="4353636" cy="2903108"/>
          </a:xfrm>
          <a:prstGeom prst="rect">
            <a:avLst/>
          </a:prstGeom>
        </p:spPr>
      </p:pic>
      <p:pic>
        <p:nvPicPr>
          <p:cNvPr id="3" name="Picture 2"/>
          <p:cNvPicPr>
            <a:picLocks noChangeAspect="1"/>
          </p:cNvPicPr>
          <p:nvPr/>
        </p:nvPicPr>
        <p:blipFill>
          <a:blip r:embed="rId4"/>
          <a:stretch>
            <a:fillRect/>
          </a:stretch>
        </p:blipFill>
        <p:spPr>
          <a:xfrm>
            <a:off x="7419643" y="3084558"/>
            <a:ext cx="4433200" cy="2895151"/>
          </a:xfrm>
          <a:prstGeom prst="rect">
            <a:avLst/>
          </a:prstGeom>
        </p:spPr>
      </p:pic>
      <p:sp>
        <p:nvSpPr>
          <p:cNvPr id="9" name="TextBox 8"/>
          <p:cNvSpPr txBox="1"/>
          <p:nvPr/>
        </p:nvSpPr>
        <p:spPr>
          <a:xfrm>
            <a:off x="220315" y="2552364"/>
            <a:ext cx="11805556" cy="830997"/>
          </a:xfrm>
          <a:prstGeom prst="rect">
            <a:avLst/>
          </a:prstGeom>
          <a:noFill/>
        </p:spPr>
        <p:txBody>
          <a:bodyPr wrap="square" rtlCol="0">
            <a:spAutoFit/>
          </a:bodyPr>
          <a:lstStyle/>
          <a:p>
            <a:r>
              <a:rPr lang="fr-FR" sz="4800" dirty="0" smtClean="0"/>
              <a:t>Du popcorn au caramel		Une salade verte</a:t>
            </a:r>
            <a:endParaRPr lang="fr-FR" sz="4800" dirty="0"/>
          </a:p>
        </p:txBody>
      </p:sp>
      <p:sp>
        <p:nvSpPr>
          <p:cNvPr id="10" name="TextBox 9"/>
          <p:cNvSpPr txBox="1"/>
          <p:nvPr/>
        </p:nvSpPr>
        <p:spPr>
          <a:xfrm>
            <a:off x="220315" y="5877803"/>
            <a:ext cx="11805556" cy="830997"/>
          </a:xfrm>
          <a:prstGeom prst="rect">
            <a:avLst/>
          </a:prstGeom>
          <a:noFill/>
        </p:spPr>
        <p:txBody>
          <a:bodyPr wrap="square" rtlCol="0">
            <a:spAutoFit/>
          </a:bodyPr>
          <a:lstStyle/>
          <a:p>
            <a:r>
              <a:rPr lang="fr-FR" sz="4800" dirty="0" smtClean="0"/>
              <a:t>Du pain					Du fruit</a:t>
            </a:r>
            <a:endParaRPr lang="fr-FR" sz="4800" dirty="0"/>
          </a:p>
        </p:txBody>
      </p:sp>
      <p:pic>
        <p:nvPicPr>
          <p:cNvPr id="4" name="Picture 3"/>
          <p:cNvPicPr>
            <a:picLocks noChangeAspect="1"/>
          </p:cNvPicPr>
          <p:nvPr/>
        </p:nvPicPr>
        <p:blipFill>
          <a:blip r:embed="rId5"/>
          <a:stretch>
            <a:fillRect/>
          </a:stretch>
        </p:blipFill>
        <p:spPr>
          <a:xfrm>
            <a:off x="898478" y="57922"/>
            <a:ext cx="3810000" cy="2552700"/>
          </a:xfrm>
          <a:prstGeom prst="rect">
            <a:avLst/>
          </a:prstGeom>
          <a:effectLst>
            <a:softEdge rad="127000"/>
          </a:effectLst>
        </p:spPr>
      </p:pic>
    </p:spTree>
    <p:extLst>
      <p:ext uri="{BB962C8B-B14F-4D97-AF65-F5344CB8AC3E}">
        <p14:creationId xmlns:p14="http://schemas.microsoft.com/office/powerpoint/2010/main" val="154536136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30629" y="963386"/>
            <a:ext cx="11930742" cy="5262979"/>
          </a:xfrm>
          <a:prstGeom prst="rect">
            <a:avLst/>
          </a:prstGeom>
          <a:noFill/>
        </p:spPr>
        <p:txBody>
          <a:bodyPr wrap="square" rtlCol="0">
            <a:spAutoFit/>
          </a:bodyPr>
          <a:lstStyle/>
          <a:p>
            <a:pPr marL="914400" indent="-914400">
              <a:buFont typeface="+mj-lt"/>
              <a:buAutoNum type="arabicPeriod" startAt="4"/>
            </a:pPr>
            <a:r>
              <a:rPr lang="fr-FR" sz="4800" dirty="0" smtClean="0"/>
              <a:t>Léa n’____pas paresseuse.</a:t>
            </a:r>
          </a:p>
          <a:p>
            <a:pPr lvl="1"/>
            <a:r>
              <a:rPr lang="fr-FR" sz="4800" dirty="0" smtClean="0"/>
              <a:t>		a.  a          b.  est</a:t>
            </a:r>
          </a:p>
          <a:p>
            <a:pPr lvl="1"/>
            <a:endParaRPr lang="fr-FR" sz="4800" dirty="0" smtClean="0"/>
          </a:p>
          <a:p>
            <a:pPr marL="914400" indent="-914400">
              <a:buAutoNum type="arabicPeriod" startAt="4"/>
            </a:pPr>
            <a:r>
              <a:rPr lang="fr-FR" sz="4800" dirty="0" err="1" smtClean="0"/>
              <a:t>Cateline</a:t>
            </a:r>
            <a:r>
              <a:rPr lang="fr-FR" sz="4800" dirty="0" smtClean="0"/>
              <a:t> ____ grande et belle, et elle ____ les cheveux longs et bruns.</a:t>
            </a:r>
          </a:p>
          <a:p>
            <a:pPr marL="0" lvl="4"/>
            <a:r>
              <a:rPr lang="fr-FR" sz="4800" dirty="0"/>
              <a:t>	</a:t>
            </a:r>
            <a:r>
              <a:rPr lang="fr-FR" sz="4800" dirty="0" smtClean="0"/>
              <a:t>	a.  a, est          b.  est, a</a:t>
            </a:r>
          </a:p>
          <a:p>
            <a:endParaRPr lang="fr-FR" sz="4800" dirty="0"/>
          </a:p>
        </p:txBody>
      </p:sp>
      <p:sp>
        <p:nvSpPr>
          <p:cNvPr id="7" name="TextBox 6"/>
          <p:cNvSpPr txBox="1"/>
          <p:nvPr/>
        </p:nvSpPr>
        <p:spPr>
          <a:xfrm>
            <a:off x="0" y="0"/>
            <a:ext cx="12192000" cy="646331"/>
          </a:xfrm>
          <a:prstGeom prst="rect">
            <a:avLst/>
          </a:prstGeom>
          <a:noFill/>
        </p:spPr>
        <p:txBody>
          <a:bodyPr wrap="square" rtlCol="0">
            <a:spAutoFit/>
          </a:bodyPr>
          <a:lstStyle/>
          <a:p>
            <a:pPr algn="just"/>
            <a:r>
              <a:rPr lang="en-US" sz="3600" dirty="0" smtClean="0">
                <a:latin typeface="Tekton Pro Cond" panose="020F0606020208020904" pitchFamily="34" charset="0"/>
              </a:rPr>
              <a:t>Fill in the blank with the correct verb.</a:t>
            </a:r>
            <a:endParaRPr lang="en-US" sz="3600" dirty="0">
              <a:latin typeface="Tekton Pro Cond" panose="020F0606020208020904" pitchFamily="34" charset="0"/>
            </a:endParaRPr>
          </a:p>
        </p:txBody>
      </p:sp>
    </p:spTree>
    <p:extLst>
      <p:ext uri="{BB962C8B-B14F-4D97-AF65-F5344CB8AC3E}">
        <p14:creationId xmlns:p14="http://schemas.microsoft.com/office/powerpoint/2010/main" val="42900251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5299881" y="199580"/>
            <a:ext cx="6892119" cy="6247864"/>
          </a:xfrm>
          <a:prstGeom prst="rect">
            <a:avLst/>
          </a:prstGeom>
          <a:noFill/>
        </p:spPr>
        <p:txBody>
          <a:bodyPr wrap="square" rtlCol="0">
            <a:spAutoFit/>
          </a:bodyPr>
          <a:lstStyle/>
          <a:p>
            <a:pPr marL="914400" indent="-914400">
              <a:buAutoNum type="arabicPeriod"/>
            </a:pPr>
            <a:r>
              <a:rPr lang="fr-FR" sz="4400" dirty="0" smtClean="0"/>
              <a:t>Qui veut gagner un Oscar?</a:t>
            </a:r>
          </a:p>
          <a:p>
            <a:pPr marL="914400" indent="-914400">
              <a:buAutoNum type="arabicPeriod"/>
            </a:pPr>
            <a:endParaRPr lang="fr-FR" sz="1600" dirty="0" smtClean="0"/>
          </a:p>
          <a:p>
            <a:pPr marL="914400" indent="-914400">
              <a:buAutoNum type="arabicPeriod"/>
            </a:pPr>
            <a:r>
              <a:rPr lang="fr-FR" sz="4400" dirty="0" smtClean="0"/>
              <a:t>Qui veut gagner un autre </a:t>
            </a:r>
            <a:r>
              <a:rPr lang="fr-FR" sz="4400" dirty="0" err="1" smtClean="0"/>
              <a:t>Grammy</a:t>
            </a:r>
            <a:r>
              <a:rPr lang="fr-FR" sz="4400" dirty="0" smtClean="0"/>
              <a:t>?</a:t>
            </a:r>
          </a:p>
          <a:p>
            <a:pPr marL="914400" indent="-914400">
              <a:buAutoNum type="arabicPeriod"/>
            </a:pPr>
            <a:endParaRPr lang="fr-FR" sz="1600" dirty="0" smtClean="0"/>
          </a:p>
          <a:p>
            <a:pPr marL="914400" indent="-914400">
              <a:buAutoNum type="arabicPeriod"/>
            </a:pPr>
            <a:r>
              <a:rPr lang="fr-FR" sz="4400" dirty="0" smtClean="0"/>
              <a:t>Qui veut gagner le Super </a:t>
            </a:r>
            <a:r>
              <a:rPr lang="fr-FR" sz="4400" dirty="0" err="1" smtClean="0"/>
              <a:t>Bowl</a:t>
            </a:r>
            <a:r>
              <a:rPr lang="fr-FR" sz="4400" dirty="0" smtClean="0"/>
              <a:t>.</a:t>
            </a:r>
          </a:p>
          <a:p>
            <a:pPr marL="914400" indent="-914400">
              <a:buAutoNum type="arabicPeriod"/>
            </a:pPr>
            <a:endParaRPr lang="fr-FR" sz="1600" dirty="0" smtClean="0"/>
          </a:p>
          <a:p>
            <a:pPr marL="914400" indent="-914400">
              <a:buAutoNum type="arabicPeriod"/>
            </a:pPr>
            <a:r>
              <a:rPr lang="fr-FR" sz="4400" dirty="0" smtClean="0"/>
              <a:t>Qui veut être le président des Etats-Unis?</a:t>
            </a:r>
            <a:endParaRPr lang="fr-FR" sz="4400" dirty="0"/>
          </a:p>
        </p:txBody>
      </p:sp>
      <p:pic>
        <p:nvPicPr>
          <p:cNvPr id="4" name="Picture 3"/>
          <p:cNvPicPr>
            <a:picLocks noChangeAspect="1"/>
          </p:cNvPicPr>
          <p:nvPr/>
        </p:nvPicPr>
        <p:blipFill rotWithShape="1">
          <a:blip r:embed="rId2"/>
          <a:srcRect l="22950" r="26380"/>
          <a:stretch/>
        </p:blipFill>
        <p:spPr>
          <a:xfrm>
            <a:off x="0" y="0"/>
            <a:ext cx="2460172" cy="3239779"/>
          </a:xfrm>
          <a:prstGeom prst="rect">
            <a:avLst/>
          </a:prstGeom>
        </p:spPr>
      </p:pic>
      <p:pic>
        <p:nvPicPr>
          <p:cNvPr id="5" name="Picture 4"/>
          <p:cNvPicPr>
            <a:picLocks noChangeAspect="1"/>
          </p:cNvPicPr>
          <p:nvPr/>
        </p:nvPicPr>
        <p:blipFill rotWithShape="1">
          <a:blip r:embed="rId3"/>
          <a:srcRect l="36495" r="31031"/>
          <a:stretch/>
        </p:blipFill>
        <p:spPr>
          <a:xfrm>
            <a:off x="2460172" y="0"/>
            <a:ext cx="2834807" cy="3239779"/>
          </a:xfrm>
          <a:prstGeom prst="rect">
            <a:avLst/>
          </a:prstGeom>
        </p:spPr>
      </p:pic>
      <p:pic>
        <p:nvPicPr>
          <p:cNvPr id="6" name="Picture 5"/>
          <p:cNvPicPr>
            <a:picLocks noChangeAspect="1"/>
          </p:cNvPicPr>
          <p:nvPr/>
        </p:nvPicPr>
        <p:blipFill rotWithShape="1">
          <a:blip r:embed="rId4"/>
          <a:srcRect l="16302" r="43684"/>
          <a:stretch/>
        </p:blipFill>
        <p:spPr>
          <a:xfrm>
            <a:off x="0" y="3239779"/>
            <a:ext cx="2171700" cy="3618221"/>
          </a:xfrm>
          <a:prstGeom prst="rect">
            <a:avLst/>
          </a:prstGeom>
        </p:spPr>
      </p:pic>
      <p:pic>
        <p:nvPicPr>
          <p:cNvPr id="7" name="Picture 6"/>
          <p:cNvPicPr>
            <a:picLocks noChangeAspect="1"/>
          </p:cNvPicPr>
          <p:nvPr/>
        </p:nvPicPr>
        <p:blipFill rotWithShape="1">
          <a:blip r:embed="rId5"/>
          <a:srcRect l="12370" r="34244"/>
          <a:stretch/>
        </p:blipFill>
        <p:spPr>
          <a:xfrm>
            <a:off x="2171700" y="3239779"/>
            <a:ext cx="3090564" cy="3618221"/>
          </a:xfrm>
          <a:prstGeom prst="rect">
            <a:avLst/>
          </a:prstGeom>
        </p:spPr>
      </p:pic>
    </p:spTree>
    <p:extLst>
      <p:ext uri="{BB962C8B-B14F-4D97-AF65-F5344CB8AC3E}">
        <p14:creationId xmlns:p14="http://schemas.microsoft.com/office/powerpoint/2010/main" val="23410854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220315" y="2552364"/>
            <a:ext cx="11805556" cy="830997"/>
          </a:xfrm>
          <a:prstGeom prst="rect">
            <a:avLst/>
          </a:prstGeom>
          <a:noFill/>
        </p:spPr>
        <p:txBody>
          <a:bodyPr wrap="square" rtlCol="0">
            <a:spAutoFit/>
          </a:bodyPr>
          <a:lstStyle/>
          <a:p>
            <a:r>
              <a:rPr lang="fr-FR" sz="4800" dirty="0" smtClean="0"/>
              <a:t>Des bijoux</a:t>
            </a:r>
            <a:r>
              <a:rPr lang="fr-FR" sz="4800" dirty="0" smtClean="0"/>
              <a:t>		</a:t>
            </a:r>
            <a:r>
              <a:rPr lang="fr-FR" sz="4800" dirty="0" smtClean="0"/>
              <a:t>				De l’amour</a:t>
            </a:r>
            <a:endParaRPr lang="fr-FR" sz="4800" dirty="0"/>
          </a:p>
        </p:txBody>
      </p:sp>
      <p:sp>
        <p:nvSpPr>
          <p:cNvPr id="10" name="TextBox 9"/>
          <p:cNvSpPr txBox="1"/>
          <p:nvPr/>
        </p:nvSpPr>
        <p:spPr>
          <a:xfrm>
            <a:off x="220315" y="5877803"/>
            <a:ext cx="11805556" cy="830997"/>
          </a:xfrm>
          <a:prstGeom prst="rect">
            <a:avLst/>
          </a:prstGeom>
          <a:noFill/>
        </p:spPr>
        <p:txBody>
          <a:bodyPr wrap="square" rtlCol="0">
            <a:spAutoFit/>
          </a:bodyPr>
          <a:lstStyle/>
          <a:p>
            <a:r>
              <a:rPr lang="fr-FR" sz="4800" dirty="0" smtClean="0"/>
              <a:t>De la liberté</a:t>
            </a:r>
            <a:r>
              <a:rPr lang="fr-FR" sz="4800" dirty="0" smtClean="0"/>
              <a:t>				</a:t>
            </a:r>
            <a:r>
              <a:rPr lang="fr-FR" sz="4800" dirty="0" smtClean="0"/>
              <a:t>De l’argent</a:t>
            </a:r>
            <a:endParaRPr lang="fr-FR" sz="4800" dirty="0"/>
          </a:p>
        </p:txBody>
      </p:sp>
      <p:pic>
        <p:nvPicPr>
          <p:cNvPr id="5" name="Picture 4"/>
          <p:cNvPicPr>
            <a:picLocks noChangeAspect="1"/>
          </p:cNvPicPr>
          <p:nvPr/>
        </p:nvPicPr>
        <p:blipFill>
          <a:blip r:embed="rId2"/>
          <a:stretch>
            <a:fillRect/>
          </a:stretch>
        </p:blipFill>
        <p:spPr>
          <a:xfrm>
            <a:off x="1193113" y="1"/>
            <a:ext cx="2397129" cy="2738164"/>
          </a:xfrm>
          <a:prstGeom prst="rect">
            <a:avLst/>
          </a:prstGeom>
        </p:spPr>
      </p:pic>
      <p:pic>
        <p:nvPicPr>
          <p:cNvPr id="1026" name="Picture 2" descr="http://3.bp.blogspot.com/_ZV6sjF3uhZU/TU1ka1iwo7I/AAAAAAAAEs0/WnzckoIOxno/s1600/renato-russo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79957" y="46975"/>
            <a:ext cx="3010705" cy="2494584"/>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a:blip r:embed="rId4"/>
          <a:stretch>
            <a:fillRect/>
          </a:stretch>
        </p:blipFill>
        <p:spPr>
          <a:xfrm>
            <a:off x="6441820" y="3436225"/>
            <a:ext cx="3596194" cy="2388713"/>
          </a:xfrm>
          <a:prstGeom prst="rect">
            <a:avLst/>
          </a:prstGeom>
        </p:spPr>
      </p:pic>
      <p:pic>
        <p:nvPicPr>
          <p:cNvPr id="7" name="Picture 6"/>
          <p:cNvPicPr>
            <a:picLocks noChangeAspect="1"/>
          </p:cNvPicPr>
          <p:nvPr/>
        </p:nvPicPr>
        <p:blipFill rotWithShape="1">
          <a:blip r:embed="rId5"/>
          <a:srcRect l="16634" r="19017"/>
          <a:stretch/>
        </p:blipFill>
        <p:spPr>
          <a:xfrm>
            <a:off x="8789157" y="3605985"/>
            <a:ext cx="3138986" cy="3252015"/>
          </a:xfrm>
          <a:prstGeom prst="rect">
            <a:avLst/>
          </a:prstGeom>
        </p:spPr>
      </p:pic>
      <p:pic>
        <p:nvPicPr>
          <p:cNvPr id="8" name="Picture 7"/>
          <p:cNvPicPr>
            <a:picLocks noChangeAspect="1"/>
          </p:cNvPicPr>
          <p:nvPr/>
        </p:nvPicPr>
        <p:blipFill>
          <a:blip r:embed="rId6"/>
          <a:stretch>
            <a:fillRect/>
          </a:stretch>
        </p:blipFill>
        <p:spPr>
          <a:xfrm>
            <a:off x="478525" y="3436225"/>
            <a:ext cx="2900425" cy="2442463"/>
          </a:xfrm>
          <a:prstGeom prst="rect">
            <a:avLst/>
          </a:prstGeom>
        </p:spPr>
      </p:pic>
    </p:spTree>
    <p:extLst>
      <p:ext uri="{BB962C8B-B14F-4D97-AF65-F5344CB8AC3E}">
        <p14:creationId xmlns:p14="http://schemas.microsoft.com/office/powerpoint/2010/main" val="10016814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742950" y="275889"/>
            <a:ext cx="11140046" cy="830997"/>
          </a:xfrm>
          <a:prstGeom prst="rect">
            <a:avLst/>
          </a:prstGeom>
          <a:noFill/>
        </p:spPr>
        <p:txBody>
          <a:bodyPr wrap="square" rtlCol="0">
            <a:spAutoFit/>
          </a:bodyPr>
          <a:lstStyle/>
          <a:p>
            <a:r>
              <a:rPr lang="fr-FR" sz="4800" dirty="0" smtClean="0"/>
              <a:t>Je veux  (par: </a:t>
            </a:r>
            <a:r>
              <a:rPr lang="fr-FR" sz="4800" dirty="0" err="1" smtClean="0"/>
              <a:t>Zaz</a:t>
            </a:r>
            <a:r>
              <a:rPr lang="fr-FR" sz="4800" dirty="0" smtClean="0"/>
              <a:t>)</a:t>
            </a:r>
            <a:endParaRPr lang="fr-FR" sz="4800" dirty="0"/>
          </a:p>
        </p:txBody>
      </p:sp>
      <p:pic>
        <p:nvPicPr>
          <p:cNvPr id="3" name="qIMGuSZbmFI"/>
          <p:cNvPicPr>
            <a:picLocks noRot="1" noChangeAspect="1"/>
          </p:cNvPicPr>
          <p:nvPr>
            <a:videoFile r:link="rId1"/>
          </p:nvPr>
        </p:nvPicPr>
        <p:blipFill>
          <a:blip r:embed="rId3"/>
          <a:stretch>
            <a:fillRect/>
          </a:stretch>
        </p:blipFill>
        <p:spPr>
          <a:xfrm>
            <a:off x="1362075" y="1285875"/>
            <a:ext cx="9572625" cy="5384602"/>
          </a:xfrm>
          <a:prstGeom prst="rect">
            <a:avLst/>
          </a:prstGeom>
        </p:spPr>
      </p:pic>
    </p:spTree>
    <p:extLst>
      <p:ext uri="{BB962C8B-B14F-4D97-AF65-F5344CB8AC3E}">
        <p14:creationId xmlns:p14="http://schemas.microsoft.com/office/powerpoint/2010/main" val="110653416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688074" y="842986"/>
            <a:ext cx="10515600" cy="4351338"/>
          </a:xfrm>
        </p:spPr>
        <p:txBody>
          <a:bodyPr>
            <a:noAutofit/>
          </a:bodyPr>
          <a:lstStyle/>
          <a:p>
            <a:pPr marL="0" indent="0">
              <a:buNone/>
            </a:pPr>
            <a:r>
              <a:rPr lang="fr-FR" sz="4000" dirty="0"/>
              <a:t>J'en ai marre de vos bonnes manières, c'est trop pour moi!</a:t>
            </a:r>
            <a:endParaRPr lang="en-US" sz="4000" dirty="0"/>
          </a:p>
          <a:p>
            <a:pPr marL="0" indent="0">
              <a:buNone/>
            </a:pPr>
            <a:r>
              <a:rPr lang="fr-FR" sz="4000" dirty="0"/>
              <a:t>Moi je mange avec les mains et j'suis comme ça!</a:t>
            </a:r>
            <a:endParaRPr lang="en-US" sz="4000" dirty="0"/>
          </a:p>
          <a:p>
            <a:pPr marL="0" indent="0">
              <a:buNone/>
            </a:pPr>
            <a:r>
              <a:rPr lang="fr-FR" sz="4000" dirty="0"/>
              <a:t>Je parle fort et je suis franche, excusez-moi!</a:t>
            </a:r>
            <a:endParaRPr lang="en-US" sz="4000" dirty="0"/>
          </a:p>
          <a:p>
            <a:pPr marL="0" indent="0">
              <a:buNone/>
            </a:pPr>
            <a:r>
              <a:rPr lang="fr-FR" sz="4000" dirty="0"/>
              <a:t>Finie l'hypocrisie moi j'me casse de là!</a:t>
            </a:r>
            <a:endParaRPr lang="en-US" sz="4000" dirty="0"/>
          </a:p>
          <a:p>
            <a:pPr marL="0" indent="0">
              <a:buNone/>
            </a:pPr>
            <a:r>
              <a:rPr lang="fr-FR" sz="4000" dirty="0"/>
              <a:t>J'en ai marre des langues de bois!</a:t>
            </a:r>
            <a:endParaRPr lang="en-US" sz="4000" dirty="0"/>
          </a:p>
          <a:p>
            <a:pPr marL="0" indent="0">
              <a:buNone/>
            </a:pPr>
            <a:r>
              <a:rPr lang="fr-FR" sz="4000" dirty="0"/>
              <a:t>Regardez-moi, toute manière je ne vous en veux pas</a:t>
            </a:r>
            <a:endParaRPr lang="en-US" sz="4000" dirty="0"/>
          </a:p>
          <a:p>
            <a:endParaRPr lang="en-US" sz="4000" dirty="0"/>
          </a:p>
        </p:txBody>
      </p:sp>
    </p:spTree>
    <p:extLst>
      <p:ext uri="{BB962C8B-B14F-4D97-AF65-F5344CB8AC3E}">
        <p14:creationId xmlns:p14="http://schemas.microsoft.com/office/powerpoint/2010/main" val="171139960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771525" y="266364"/>
            <a:ext cx="11140046" cy="830997"/>
          </a:xfrm>
          <a:prstGeom prst="rect">
            <a:avLst/>
          </a:prstGeom>
          <a:noFill/>
        </p:spPr>
        <p:txBody>
          <a:bodyPr wrap="square" rtlCol="0">
            <a:spAutoFit/>
          </a:bodyPr>
          <a:lstStyle/>
          <a:p>
            <a:r>
              <a:rPr lang="fr-FR" sz="4800" dirty="0" smtClean="0"/>
              <a:t>Elle veut…</a:t>
            </a:r>
            <a:r>
              <a:rPr lang="fr-FR" sz="4800" dirty="0" smtClean="0"/>
              <a:t>					</a:t>
            </a:r>
            <a:r>
              <a:rPr lang="fr-FR" sz="4800" dirty="0" smtClean="0"/>
              <a:t>Elle </a:t>
            </a:r>
            <a:r>
              <a:rPr lang="fr-FR" sz="4800" dirty="0" smtClean="0"/>
              <a:t>ne </a:t>
            </a:r>
            <a:r>
              <a:rPr lang="fr-FR" sz="4800" dirty="0" smtClean="0"/>
              <a:t>veut </a:t>
            </a:r>
            <a:r>
              <a:rPr lang="fr-FR" sz="4800" dirty="0" smtClean="0"/>
              <a:t>pas…</a:t>
            </a:r>
            <a:endParaRPr lang="fr-FR" sz="4800" dirty="0"/>
          </a:p>
        </p:txBody>
      </p:sp>
    </p:spTree>
    <p:extLst>
      <p:ext uri="{BB962C8B-B14F-4D97-AF65-F5344CB8AC3E}">
        <p14:creationId xmlns:p14="http://schemas.microsoft.com/office/powerpoint/2010/main" val="309090486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771525" y="266364"/>
            <a:ext cx="11140046" cy="830997"/>
          </a:xfrm>
          <a:prstGeom prst="rect">
            <a:avLst/>
          </a:prstGeom>
          <a:noFill/>
        </p:spPr>
        <p:txBody>
          <a:bodyPr wrap="square" rtlCol="0">
            <a:spAutoFit/>
          </a:bodyPr>
          <a:lstStyle/>
          <a:p>
            <a:r>
              <a:rPr lang="fr-FR" sz="4800" smtClean="0"/>
              <a:t>Révision devoirs</a:t>
            </a:r>
            <a:endParaRPr lang="fr-FR" sz="4800" dirty="0"/>
          </a:p>
        </p:txBody>
      </p:sp>
    </p:spTree>
    <p:extLst>
      <p:ext uri="{BB962C8B-B14F-4D97-AF65-F5344CB8AC3E}">
        <p14:creationId xmlns:p14="http://schemas.microsoft.com/office/powerpoint/2010/main" val="182799879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771525" y="266364"/>
            <a:ext cx="11140046" cy="2308324"/>
          </a:xfrm>
          <a:prstGeom prst="rect">
            <a:avLst/>
          </a:prstGeom>
          <a:noFill/>
        </p:spPr>
        <p:txBody>
          <a:bodyPr wrap="square" rtlCol="0">
            <a:spAutoFit/>
          </a:bodyPr>
          <a:lstStyle/>
          <a:p>
            <a:r>
              <a:rPr lang="fr-FR" sz="4800" i="1" dirty="0" smtClean="0"/>
              <a:t>Au secours!</a:t>
            </a:r>
          </a:p>
          <a:p>
            <a:endParaRPr lang="fr-FR" sz="4800" i="1" dirty="0"/>
          </a:p>
          <a:p>
            <a:r>
              <a:rPr lang="fr-FR" sz="4800" dirty="0" smtClean="0"/>
              <a:t>J’ai une amie terrible! Elle est…</a:t>
            </a:r>
            <a:endParaRPr lang="fr-FR" sz="4800" dirty="0"/>
          </a:p>
        </p:txBody>
      </p:sp>
    </p:spTree>
    <p:extLst>
      <p:ext uri="{BB962C8B-B14F-4D97-AF65-F5344CB8AC3E}">
        <p14:creationId xmlns:p14="http://schemas.microsoft.com/office/powerpoint/2010/main" val="34033465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261258" y="3004458"/>
            <a:ext cx="11930742" cy="3046988"/>
          </a:xfrm>
          <a:prstGeom prst="rect">
            <a:avLst/>
          </a:prstGeom>
          <a:noFill/>
        </p:spPr>
        <p:txBody>
          <a:bodyPr wrap="square" rtlCol="0">
            <a:spAutoFit/>
          </a:bodyPr>
          <a:lstStyle/>
          <a:p>
            <a:r>
              <a:rPr lang="en-US" sz="4800" dirty="0" smtClean="0"/>
              <a:t>Catherine a les </a:t>
            </a:r>
            <a:r>
              <a:rPr lang="en-US" sz="4800" dirty="0" err="1" smtClean="0"/>
              <a:t>cheveux</a:t>
            </a:r>
            <a:r>
              <a:rPr lang="en-US" sz="4800" dirty="0" smtClean="0"/>
              <a:t> </a:t>
            </a:r>
            <a:r>
              <a:rPr lang="en-US" sz="4800" u="sng" dirty="0" smtClean="0"/>
              <a:t>courts</a:t>
            </a:r>
            <a:r>
              <a:rPr lang="en-US" sz="4800" dirty="0" smtClean="0"/>
              <a:t> et </a:t>
            </a:r>
            <a:r>
              <a:rPr lang="en-US" sz="4800" dirty="0" err="1" smtClean="0"/>
              <a:t>elle</a:t>
            </a:r>
            <a:r>
              <a:rPr lang="en-US" sz="4800" dirty="0" smtClean="0"/>
              <a:t> </a:t>
            </a:r>
            <a:r>
              <a:rPr lang="en-US" sz="4800" dirty="0" err="1" smtClean="0"/>
              <a:t>est</a:t>
            </a:r>
            <a:r>
              <a:rPr lang="en-US" sz="4800" dirty="0" smtClean="0"/>
              <a:t> </a:t>
            </a:r>
            <a:r>
              <a:rPr lang="en-US" sz="4800" u="sng" dirty="0" smtClean="0"/>
              <a:t>petite</a:t>
            </a:r>
            <a:r>
              <a:rPr lang="en-US" sz="4800" dirty="0" smtClean="0"/>
              <a:t>.</a:t>
            </a:r>
          </a:p>
          <a:p>
            <a:r>
              <a:rPr lang="en-US" sz="4800" dirty="0"/>
              <a:t>	</a:t>
            </a:r>
            <a:r>
              <a:rPr lang="en-US" sz="4800" dirty="0" smtClean="0"/>
              <a:t>	</a:t>
            </a:r>
          </a:p>
          <a:p>
            <a:r>
              <a:rPr lang="en-US" sz="4800" dirty="0"/>
              <a:t>	</a:t>
            </a:r>
            <a:r>
              <a:rPr lang="en-US" sz="4800" dirty="0" smtClean="0"/>
              <a:t>-Non, </a:t>
            </a:r>
            <a:r>
              <a:rPr lang="en-US" sz="4800" dirty="0" err="1" smtClean="0"/>
              <a:t>elle</a:t>
            </a:r>
            <a:r>
              <a:rPr lang="en-US" sz="4800" dirty="0" smtClean="0"/>
              <a:t> __________________________!</a:t>
            </a:r>
            <a:endParaRPr lang="en-US" sz="4800" dirty="0"/>
          </a:p>
        </p:txBody>
      </p:sp>
      <p:sp>
        <p:nvSpPr>
          <p:cNvPr id="7" name="TextBox 6"/>
          <p:cNvSpPr txBox="1"/>
          <p:nvPr/>
        </p:nvSpPr>
        <p:spPr>
          <a:xfrm>
            <a:off x="0" y="0"/>
            <a:ext cx="12192000" cy="2862322"/>
          </a:xfrm>
          <a:prstGeom prst="rect">
            <a:avLst/>
          </a:prstGeom>
          <a:noFill/>
        </p:spPr>
        <p:txBody>
          <a:bodyPr wrap="square" rtlCol="0">
            <a:spAutoFit/>
          </a:bodyPr>
          <a:lstStyle/>
          <a:p>
            <a:pPr algn="just"/>
            <a:r>
              <a:rPr lang="en-US" sz="3600" dirty="0" smtClean="0">
                <a:latin typeface="Tekton Pro Cond" panose="020F0606020208020904" pitchFamily="34" charset="0"/>
              </a:rPr>
              <a:t>You overhear someone in the hallway gossiping about people in our French class.  Clearly, they don’t actually know anyone in our class because they’re making lots of incorrect statements.  Contradict them by saying the opposite in order to set the record straight – change the underlined words!</a:t>
            </a:r>
            <a:endParaRPr lang="en-US" sz="3600" dirty="0">
              <a:latin typeface="Tekton Pro Cond" panose="020F0606020208020904" pitchFamily="34" charset="0"/>
            </a:endParaRPr>
          </a:p>
        </p:txBody>
      </p:sp>
    </p:spTree>
    <p:extLst>
      <p:ext uri="{BB962C8B-B14F-4D97-AF65-F5344CB8AC3E}">
        <p14:creationId xmlns:p14="http://schemas.microsoft.com/office/powerpoint/2010/main" val="31632954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261258" y="3380016"/>
            <a:ext cx="11930742" cy="2308324"/>
          </a:xfrm>
          <a:prstGeom prst="rect">
            <a:avLst/>
          </a:prstGeom>
          <a:noFill/>
        </p:spPr>
        <p:txBody>
          <a:bodyPr wrap="square" rtlCol="0">
            <a:spAutoFit/>
          </a:bodyPr>
          <a:lstStyle/>
          <a:p>
            <a:r>
              <a:rPr lang="en-US" sz="4800" dirty="0" smtClean="0"/>
              <a:t>Tristan </a:t>
            </a:r>
            <a:r>
              <a:rPr lang="en-US" sz="4800" dirty="0" err="1" smtClean="0"/>
              <a:t>est</a:t>
            </a:r>
            <a:r>
              <a:rPr lang="en-US" sz="4800" dirty="0" smtClean="0"/>
              <a:t> </a:t>
            </a:r>
            <a:r>
              <a:rPr lang="en-US" sz="4800" u="sng" dirty="0" err="1" smtClean="0"/>
              <a:t>pénible</a:t>
            </a:r>
            <a:r>
              <a:rPr lang="en-US" sz="4800" dirty="0" smtClean="0"/>
              <a:t> et </a:t>
            </a:r>
            <a:r>
              <a:rPr lang="en-US" sz="4800" u="sng" dirty="0" err="1" smtClean="0"/>
              <a:t>méchant</a:t>
            </a:r>
            <a:r>
              <a:rPr lang="en-US" sz="4800" dirty="0" smtClean="0"/>
              <a:t>.</a:t>
            </a:r>
          </a:p>
          <a:p>
            <a:r>
              <a:rPr lang="en-US" sz="4800" dirty="0"/>
              <a:t>	</a:t>
            </a:r>
            <a:r>
              <a:rPr lang="en-US" sz="4800" dirty="0" smtClean="0"/>
              <a:t>	</a:t>
            </a:r>
          </a:p>
          <a:p>
            <a:r>
              <a:rPr lang="en-US" sz="4800" dirty="0"/>
              <a:t>	</a:t>
            </a:r>
            <a:r>
              <a:rPr lang="en-US" sz="4800" dirty="0" smtClean="0"/>
              <a:t>-Non, </a:t>
            </a:r>
            <a:r>
              <a:rPr lang="en-US" sz="4800" dirty="0" err="1" smtClean="0"/>
              <a:t>il</a:t>
            </a:r>
            <a:r>
              <a:rPr lang="en-US" sz="4800" dirty="0" smtClean="0"/>
              <a:t>__________________________!</a:t>
            </a:r>
            <a:endParaRPr lang="en-US" sz="4800" dirty="0"/>
          </a:p>
        </p:txBody>
      </p:sp>
      <p:sp>
        <p:nvSpPr>
          <p:cNvPr id="5" name="TextBox 4"/>
          <p:cNvSpPr txBox="1"/>
          <p:nvPr/>
        </p:nvSpPr>
        <p:spPr>
          <a:xfrm>
            <a:off x="0" y="0"/>
            <a:ext cx="12192000" cy="2862322"/>
          </a:xfrm>
          <a:prstGeom prst="rect">
            <a:avLst/>
          </a:prstGeom>
          <a:noFill/>
        </p:spPr>
        <p:txBody>
          <a:bodyPr wrap="square" rtlCol="0">
            <a:spAutoFit/>
          </a:bodyPr>
          <a:lstStyle/>
          <a:p>
            <a:pPr algn="just"/>
            <a:r>
              <a:rPr lang="en-US" sz="3600" dirty="0">
                <a:latin typeface="Tekton Pro Cond" panose="020F0606020208020904" pitchFamily="34" charset="0"/>
              </a:rPr>
              <a:t>You overhear someone in the hallway gossiping about people in our French class.  Clearly, they don’t actually know anyone in our class because they’re making lots of incorrect statements.  Contradict them by saying the opposite in order to set the record straight – change the underlined words!</a:t>
            </a:r>
          </a:p>
        </p:txBody>
      </p:sp>
    </p:spTree>
    <p:extLst>
      <p:ext uri="{BB962C8B-B14F-4D97-AF65-F5344CB8AC3E}">
        <p14:creationId xmlns:p14="http://schemas.microsoft.com/office/powerpoint/2010/main" val="4318439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261258" y="3380016"/>
            <a:ext cx="11930742" cy="2308324"/>
          </a:xfrm>
          <a:prstGeom prst="rect">
            <a:avLst/>
          </a:prstGeom>
          <a:noFill/>
        </p:spPr>
        <p:txBody>
          <a:bodyPr wrap="square" rtlCol="0">
            <a:spAutoFit/>
          </a:bodyPr>
          <a:lstStyle/>
          <a:p>
            <a:r>
              <a:rPr lang="en-US" sz="4800" dirty="0" smtClean="0"/>
              <a:t>Julie </a:t>
            </a:r>
            <a:r>
              <a:rPr lang="en-US" sz="4800" dirty="0" err="1" smtClean="0"/>
              <a:t>est</a:t>
            </a:r>
            <a:r>
              <a:rPr lang="en-US" sz="4800" dirty="0" smtClean="0"/>
              <a:t> </a:t>
            </a:r>
            <a:r>
              <a:rPr lang="en-US" sz="4800" dirty="0" err="1" smtClean="0"/>
              <a:t>paresseuse</a:t>
            </a:r>
            <a:r>
              <a:rPr lang="en-US" sz="4800" dirty="0" smtClean="0"/>
              <a:t> </a:t>
            </a:r>
            <a:r>
              <a:rPr lang="en-US" sz="4800" dirty="0" err="1" smtClean="0"/>
              <a:t>est</a:t>
            </a:r>
            <a:r>
              <a:rPr lang="en-US" sz="4800" dirty="0" smtClean="0"/>
              <a:t> </a:t>
            </a:r>
            <a:r>
              <a:rPr lang="en-US" sz="4800" dirty="0" err="1" smtClean="0"/>
              <a:t>elle</a:t>
            </a:r>
            <a:r>
              <a:rPr lang="en-US" sz="4800" dirty="0" smtClean="0"/>
              <a:t> a les </a:t>
            </a:r>
            <a:r>
              <a:rPr lang="en-US" sz="4800" dirty="0" err="1" smtClean="0"/>
              <a:t>cheveux</a:t>
            </a:r>
            <a:r>
              <a:rPr lang="en-US" sz="4800" dirty="0" smtClean="0"/>
              <a:t> roux</a:t>
            </a:r>
          </a:p>
          <a:p>
            <a:r>
              <a:rPr lang="en-US" sz="4800" dirty="0"/>
              <a:t>	</a:t>
            </a:r>
            <a:r>
              <a:rPr lang="en-US" sz="4800" dirty="0" smtClean="0"/>
              <a:t>	</a:t>
            </a:r>
          </a:p>
          <a:p>
            <a:r>
              <a:rPr lang="en-US" sz="4800" dirty="0"/>
              <a:t>	</a:t>
            </a:r>
            <a:r>
              <a:rPr lang="en-US" sz="4800" dirty="0" smtClean="0"/>
              <a:t>-Non, </a:t>
            </a:r>
            <a:r>
              <a:rPr lang="en-US" sz="4800" dirty="0" err="1" smtClean="0"/>
              <a:t>elle</a:t>
            </a:r>
            <a:r>
              <a:rPr lang="en-US" sz="4800" dirty="0" smtClean="0"/>
              <a:t> __________________________!</a:t>
            </a:r>
            <a:endParaRPr lang="en-US" sz="4800" dirty="0"/>
          </a:p>
        </p:txBody>
      </p:sp>
      <p:sp>
        <p:nvSpPr>
          <p:cNvPr id="5" name="TextBox 4"/>
          <p:cNvSpPr txBox="1"/>
          <p:nvPr/>
        </p:nvSpPr>
        <p:spPr>
          <a:xfrm>
            <a:off x="0" y="0"/>
            <a:ext cx="12192000" cy="2862322"/>
          </a:xfrm>
          <a:prstGeom prst="rect">
            <a:avLst/>
          </a:prstGeom>
          <a:noFill/>
        </p:spPr>
        <p:txBody>
          <a:bodyPr wrap="square" rtlCol="0">
            <a:spAutoFit/>
          </a:bodyPr>
          <a:lstStyle/>
          <a:p>
            <a:pPr algn="just"/>
            <a:r>
              <a:rPr lang="en-US" sz="3600" dirty="0">
                <a:latin typeface="Tekton Pro Cond" panose="020F0606020208020904" pitchFamily="34" charset="0"/>
              </a:rPr>
              <a:t>You overhear someone in the hallway gossiping about people in our French class.  Clearly, they don’t actually know anyone in our class because they’re making lots of incorrect statements.  Contradict them by saying the opposite in order to set the record straight – change the underlined words!</a:t>
            </a:r>
          </a:p>
        </p:txBody>
      </p:sp>
    </p:spTree>
    <p:extLst>
      <p:ext uri="{BB962C8B-B14F-4D97-AF65-F5344CB8AC3E}">
        <p14:creationId xmlns:p14="http://schemas.microsoft.com/office/powerpoint/2010/main" val="5000154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261258" y="3380016"/>
            <a:ext cx="11930742" cy="2308324"/>
          </a:xfrm>
          <a:prstGeom prst="rect">
            <a:avLst/>
          </a:prstGeom>
          <a:noFill/>
        </p:spPr>
        <p:txBody>
          <a:bodyPr wrap="square" rtlCol="0">
            <a:spAutoFit/>
          </a:bodyPr>
          <a:lstStyle/>
          <a:p>
            <a:r>
              <a:rPr lang="en-US" sz="4800" dirty="0" err="1" smtClean="0"/>
              <a:t>Cateline</a:t>
            </a:r>
            <a:r>
              <a:rPr lang="en-US" sz="4800" dirty="0" smtClean="0"/>
              <a:t> </a:t>
            </a:r>
            <a:r>
              <a:rPr lang="en-US" sz="4800" dirty="0" err="1" smtClean="0"/>
              <a:t>est</a:t>
            </a:r>
            <a:r>
              <a:rPr lang="en-US" sz="4800" dirty="0" smtClean="0"/>
              <a:t> petite et </a:t>
            </a:r>
            <a:r>
              <a:rPr lang="en-US" sz="4800" dirty="0" err="1" smtClean="0"/>
              <a:t>grosse</a:t>
            </a:r>
            <a:r>
              <a:rPr lang="en-US" sz="4800" dirty="0" smtClean="0"/>
              <a:t>.</a:t>
            </a:r>
          </a:p>
          <a:p>
            <a:r>
              <a:rPr lang="en-US" sz="4800" dirty="0"/>
              <a:t>	</a:t>
            </a:r>
            <a:r>
              <a:rPr lang="en-US" sz="4800" dirty="0" smtClean="0"/>
              <a:t>	</a:t>
            </a:r>
          </a:p>
          <a:p>
            <a:r>
              <a:rPr lang="en-US" sz="4800" dirty="0"/>
              <a:t>	</a:t>
            </a:r>
            <a:r>
              <a:rPr lang="en-US" sz="4800" dirty="0" smtClean="0"/>
              <a:t>-Non, </a:t>
            </a:r>
            <a:r>
              <a:rPr lang="en-US" sz="4800" dirty="0" err="1" smtClean="0"/>
              <a:t>il</a:t>
            </a:r>
            <a:r>
              <a:rPr lang="en-US" sz="4800" dirty="0" smtClean="0"/>
              <a:t> __________________________!</a:t>
            </a:r>
            <a:endParaRPr lang="en-US" sz="4800" dirty="0"/>
          </a:p>
        </p:txBody>
      </p:sp>
      <p:sp>
        <p:nvSpPr>
          <p:cNvPr id="5" name="TextBox 4"/>
          <p:cNvSpPr txBox="1"/>
          <p:nvPr/>
        </p:nvSpPr>
        <p:spPr>
          <a:xfrm>
            <a:off x="0" y="0"/>
            <a:ext cx="12192000" cy="2862322"/>
          </a:xfrm>
          <a:prstGeom prst="rect">
            <a:avLst/>
          </a:prstGeom>
          <a:noFill/>
        </p:spPr>
        <p:txBody>
          <a:bodyPr wrap="square" rtlCol="0">
            <a:spAutoFit/>
          </a:bodyPr>
          <a:lstStyle/>
          <a:p>
            <a:pPr algn="just"/>
            <a:r>
              <a:rPr lang="en-US" sz="3600" dirty="0">
                <a:latin typeface="Tekton Pro Cond" panose="020F0606020208020904" pitchFamily="34" charset="0"/>
              </a:rPr>
              <a:t>You overhear someone in the hallway gossiping about people in our French class.  Clearly, they don’t actually know anyone in our class because they’re making lots of incorrect statements.  Contradict them by saying the opposite in order to set the record straight – change the underlined words!</a:t>
            </a:r>
          </a:p>
        </p:txBody>
      </p:sp>
    </p:spTree>
    <p:extLst>
      <p:ext uri="{BB962C8B-B14F-4D97-AF65-F5344CB8AC3E}">
        <p14:creationId xmlns:p14="http://schemas.microsoft.com/office/powerpoint/2010/main" val="28364105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395785" y="1237318"/>
            <a:ext cx="11665586" cy="1938992"/>
          </a:xfrm>
          <a:prstGeom prst="rect">
            <a:avLst/>
          </a:prstGeom>
          <a:noFill/>
        </p:spPr>
        <p:txBody>
          <a:bodyPr wrap="square" rtlCol="0">
            <a:spAutoFit/>
          </a:bodyPr>
          <a:lstStyle/>
          <a:p>
            <a:r>
              <a:rPr lang="en-US" sz="7200" dirty="0" smtClean="0"/>
              <a:t>Comment </a:t>
            </a:r>
            <a:r>
              <a:rPr lang="en-US" sz="7200" dirty="0" err="1" smtClean="0"/>
              <a:t>est</a:t>
            </a:r>
            <a:r>
              <a:rPr lang="en-US" sz="7200" dirty="0" smtClean="0"/>
              <a:t> …..?  </a:t>
            </a:r>
          </a:p>
          <a:p>
            <a:r>
              <a:rPr lang="en-US" sz="4800" dirty="0" smtClean="0"/>
              <a:t>(How is/ what are they like)</a:t>
            </a:r>
            <a:endParaRPr lang="en-US" sz="4800" dirty="0"/>
          </a:p>
        </p:txBody>
      </p:sp>
    </p:spTree>
    <p:extLst>
      <p:ext uri="{BB962C8B-B14F-4D97-AF65-F5344CB8AC3E}">
        <p14:creationId xmlns:p14="http://schemas.microsoft.com/office/powerpoint/2010/main" val="15360920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30629" y="1237318"/>
            <a:ext cx="11930742" cy="830997"/>
          </a:xfrm>
          <a:prstGeom prst="rect">
            <a:avLst/>
          </a:prstGeom>
          <a:noFill/>
        </p:spPr>
        <p:txBody>
          <a:bodyPr wrap="square" rtlCol="0">
            <a:spAutoFit/>
          </a:bodyPr>
          <a:lstStyle/>
          <a:p>
            <a:r>
              <a:rPr lang="en-US" sz="4800" dirty="0" smtClean="0"/>
              <a:t>Comment </a:t>
            </a:r>
            <a:r>
              <a:rPr lang="en-US" sz="4800" dirty="0" err="1" smtClean="0"/>
              <a:t>est</a:t>
            </a:r>
            <a:r>
              <a:rPr lang="en-US" sz="4800" dirty="0" smtClean="0"/>
              <a:t> ton/ta </a:t>
            </a:r>
            <a:r>
              <a:rPr lang="en-US" sz="4800" dirty="0" err="1" smtClean="0"/>
              <a:t>meilleur</a:t>
            </a:r>
            <a:r>
              <a:rPr lang="en-US" sz="4800" dirty="0" smtClean="0"/>
              <a:t>(e) </a:t>
            </a:r>
            <a:r>
              <a:rPr lang="en-US" sz="4800" dirty="0" err="1" smtClean="0"/>
              <a:t>ami</a:t>
            </a:r>
            <a:r>
              <a:rPr lang="en-US" sz="4800" dirty="0" smtClean="0"/>
              <a:t>(e)?</a:t>
            </a:r>
            <a:endParaRPr lang="en-US" sz="4800" dirty="0"/>
          </a:p>
        </p:txBody>
      </p:sp>
      <p:sp>
        <p:nvSpPr>
          <p:cNvPr id="4" name="TextBox 3"/>
          <p:cNvSpPr txBox="1"/>
          <p:nvPr/>
        </p:nvSpPr>
        <p:spPr>
          <a:xfrm>
            <a:off x="1544147" y="2959211"/>
            <a:ext cx="10517224" cy="830997"/>
          </a:xfrm>
          <a:prstGeom prst="rect">
            <a:avLst/>
          </a:prstGeom>
          <a:noFill/>
        </p:spPr>
        <p:txBody>
          <a:bodyPr wrap="square" rtlCol="0">
            <a:spAutoFit/>
          </a:bodyPr>
          <a:lstStyle/>
          <a:p>
            <a:r>
              <a:rPr lang="en-US" sz="4800" dirty="0" smtClean="0"/>
              <a:t>Ma </a:t>
            </a:r>
            <a:r>
              <a:rPr lang="en-US" sz="4800" dirty="0" err="1" smtClean="0"/>
              <a:t>meilleure</a:t>
            </a:r>
            <a:r>
              <a:rPr lang="en-US" sz="4800" dirty="0" smtClean="0"/>
              <a:t> </a:t>
            </a:r>
            <a:r>
              <a:rPr lang="en-US" sz="4800" dirty="0" err="1" smtClean="0"/>
              <a:t>amie</a:t>
            </a:r>
            <a:r>
              <a:rPr lang="en-US" sz="4800" dirty="0" smtClean="0"/>
              <a:t>…</a:t>
            </a:r>
            <a:endParaRPr lang="en-US" sz="4800" dirty="0"/>
          </a:p>
        </p:txBody>
      </p:sp>
      <p:sp>
        <p:nvSpPr>
          <p:cNvPr id="7" name="TextBox 6"/>
          <p:cNvSpPr txBox="1"/>
          <p:nvPr/>
        </p:nvSpPr>
        <p:spPr>
          <a:xfrm>
            <a:off x="1544147" y="4585569"/>
            <a:ext cx="10517224" cy="830997"/>
          </a:xfrm>
          <a:prstGeom prst="rect">
            <a:avLst/>
          </a:prstGeom>
          <a:noFill/>
        </p:spPr>
        <p:txBody>
          <a:bodyPr wrap="square" rtlCol="0">
            <a:spAutoFit/>
          </a:bodyPr>
          <a:lstStyle/>
          <a:p>
            <a:r>
              <a:rPr lang="en-US" sz="4800" dirty="0" smtClean="0"/>
              <a:t>Mon </a:t>
            </a:r>
            <a:r>
              <a:rPr lang="en-US" sz="4800" dirty="0" err="1" smtClean="0"/>
              <a:t>meilleur</a:t>
            </a:r>
            <a:r>
              <a:rPr lang="en-US" sz="4800" dirty="0" smtClean="0"/>
              <a:t> </a:t>
            </a:r>
            <a:r>
              <a:rPr lang="en-US" sz="4800" dirty="0" err="1" smtClean="0"/>
              <a:t>ami</a:t>
            </a:r>
            <a:r>
              <a:rPr lang="en-US" sz="4800" dirty="0" smtClean="0"/>
              <a:t>…</a:t>
            </a:r>
            <a:endParaRPr lang="en-US" sz="4800" dirty="0"/>
          </a:p>
        </p:txBody>
      </p:sp>
    </p:spTree>
    <p:extLst>
      <p:ext uri="{BB962C8B-B14F-4D97-AF65-F5344CB8AC3E}">
        <p14:creationId xmlns:p14="http://schemas.microsoft.com/office/powerpoint/2010/main" val="31524414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261258" y="1551216"/>
            <a:ext cx="11805556" cy="1569660"/>
          </a:xfrm>
          <a:prstGeom prst="rect">
            <a:avLst/>
          </a:prstGeom>
          <a:noFill/>
        </p:spPr>
        <p:txBody>
          <a:bodyPr wrap="square" rtlCol="0">
            <a:spAutoFit/>
          </a:bodyPr>
          <a:lstStyle/>
          <a:p>
            <a:r>
              <a:rPr lang="fr-FR" sz="4800" dirty="0" smtClean="0"/>
              <a:t>Qu’est-ce que tu penses du Président des États-Unis ?</a:t>
            </a:r>
            <a:endParaRPr lang="fr-FR" sz="4800" dirty="0"/>
          </a:p>
        </p:txBody>
      </p:sp>
      <p:sp>
        <p:nvSpPr>
          <p:cNvPr id="5" name="TextBox 4"/>
          <p:cNvSpPr txBox="1"/>
          <p:nvPr/>
        </p:nvSpPr>
        <p:spPr>
          <a:xfrm>
            <a:off x="0" y="0"/>
            <a:ext cx="12192000" cy="646331"/>
          </a:xfrm>
          <a:prstGeom prst="rect">
            <a:avLst/>
          </a:prstGeom>
          <a:noFill/>
        </p:spPr>
        <p:txBody>
          <a:bodyPr wrap="square" rtlCol="0">
            <a:spAutoFit/>
          </a:bodyPr>
          <a:lstStyle/>
          <a:p>
            <a:pPr algn="just"/>
            <a:r>
              <a:rPr lang="en-US" sz="3600" dirty="0" smtClean="0">
                <a:latin typeface="Tekton Pro Cond" panose="020F0606020208020904" pitchFamily="34" charset="0"/>
              </a:rPr>
              <a:t>(</a:t>
            </a:r>
            <a:r>
              <a:rPr lang="en-US" sz="3600" dirty="0" err="1" smtClean="0">
                <a:latin typeface="Tekton Pro Cond" panose="020F0606020208020904" pitchFamily="34" charset="0"/>
              </a:rPr>
              <a:t>Penser</a:t>
            </a:r>
            <a:r>
              <a:rPr lang="en-US" sz="3600" dirty="0" smtClean="0">
                <a:latin typeface="Tekton Pro Cond" panose="020F0606020208020904" pitchFamily="34" charset="0"/>
              </a:rPr>
              <a:t> = to think)</a:t>
            </a:r>
            <a:endParaRPr lang="en-US" sz="3600" dirty="0">
              <a:latin typeface="Tekton Pro Cond" panose="020F0606020208020904" pitchFamily="34" charset="0"/>
            </a:endParaRPr>
          </a:p>
        </p:txBody>
      </p:sp>
      <p:sp>
        <p:nvSpPr>
          <p:cNvPr id="4" name="TextBox 3"/>
          <p:cNvSpPr txBox="1"/>
          <p:nvPr/>
        </p:nvSpPr>
        <p:spPr>
          <a:xfrm>
            <a:off x="2251881" y="4151194"/>
            <a:ext cx="10297236" cy="830997"/>
          </a:xfrm>
          <a:prstGeom prst="rect">
            <a:avLst/>
          </a:prstGeom>
          <a:noFill/>
        </p:spPr>
        <p:txBody>
          <a:bodyPr wrap="square" rtlCol="0">
            <a:spAutoFit/>
          </a:bodyPr>
          <a:lstStyle/>
          <a:p>
            <a:pPr algn="just"/>
            <a:r>
              <a:rPr lang="en-US" sz="4800" dirty="0" smtClean="0">
                <a:latin typeface="Tekton Pro Cond" panose="020F0606020208020904" pitchFamily="34" charset="0"/>
              </a:rPr>
              <a:t>A mon </a:t>
            </a:r>
            <a:r>
              <a:rPr lang="en-US" sz="4800" dirty="0" err="1" smtClean="0">
                <a:latin typeface="Tekton Pro Cond" panose="020F0606020208020904" pitchFamily="34" charset="0"/>
              </a:rPr>
              <a:t>avis</a:t>
            </a:r>
            <a:r>
              <a:rPr lang="en-US" sz="4800" dirty="0" smtClean="0">
                <a:latin typeface="Tekton Pro Cond" panose="020F0606020208020904" pitchFamily="34" charset="0"/>
              </a:rPr>
              <a:t>…	(in my opinion)</a:t>
            </a:r>
            <a:endParaRPr lang="en-US" sz="4800" dirty="0">
              <a:latin typeface="Tekton Pro Cond" panose="020F0606020208020904" pitchFamily="34" charset="0"/>
            </a:endParaRPr>
          </a:p>
        </p:txBody>
      </p:sp>
    </p:spTree>
    <p:extLst>
      <p:ext uri="{BB962C8B-B14F-4D97-AF65-F5344CB8AC3E}">
        <p14:creationId xmlns:p14="http://schemas.microsoft.com/office/powerpoint/2010/main" val="46100425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3977</TotalTime>
  <Words>570</Words>
  <Application>Microsoft Office PowerPoint</Application>
  <PresentationFormat>Widescreen</PresentationFormat>
  <Paragraphs>90</Paragraphs>
  <Slides>26</Slides>
  <Notes>0</Notes>
  <HiddenSlides>0</HiddenSlides>
  <MMClips>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26</vt:i4>
      </vt:variant>
    </vt:vector>
  </HeadingPairs>
  <TitlesOfParts>
    <vt:vector size="31" baseType="lpstr">
      <vt:lpstr>Arial</vt:lpstr>
      <vt:lpstr>Calibri</vt:lpstr>
      <vt:lpstr>Calibri Light</vt:lpstr>
      <vt:lpstr>Tekton Pro Cond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Danielle Berndt</dc:creator>
  <cp:lastModifiedBy>Danielle Berndt</cp:lastModifiedBy>
  <cp:revision>16</cp:revision>
  <dcterms:created xsi:type="dcterms:W3CDTF">2015-02-11T12:02:41Z</dcterms:created>
  <dcterms:modified xsi:type="dcterms:W3CDTF">2016-02-22T11:55:18Z</dcterms:modified>
</cp:coreProperties>
</file>